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5C2A4-0F28-4D2B-B7AE-5F170B2206FD}" type="datetimeFigureOut">
              <a:rPr lang="pl-PL" smtClean="0"/>
              <a:t>15.05.2024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43177-640B-4612-8C12-26B539E9E323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5C2A4-0F28-4D2B-B7AE-5F170B2206FD}" type="datetimeFigureOut">
              <a:rPr lang="pl-PL" smtClean="0"/>
              <a:t>15.05.2024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43177-640B-4612-8C12-26B539E9E323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5C2A4-0F28-4D2B-B7AE-5F170B2206FD}" type="datetimeFigureOut">
              <a:rPr lang="pl-PL" smtClean="0"/>
              <a:t>15.05.2024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43177-640B-4612-8C12-26B539E9E323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5C2A4-0F28-4D2B-B7AE-5F170B2206FD}" type="datetimeFigureOut">
              <a:rPr lang="pl-PL" smtClean="0"/>
              <a:t>15.05.2024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43177-640B-4612-8C12-26B539E9E323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5C2A4-0F28-4D2B-B7AE-5F170B2206FD}" type="datetimeFigureOut">
              <a:rPr lang="pl-PL" smtClean="0"/>
              <a:t>15.05.2024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43177-640B-4612-8C12-26B539E9E323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5C2A4-0F28-4D2B-B7AE-5F170B2206FD}" type="datetimeFigureOut">
              <a:rPr lang="pl-PL" smtClean="0"/>
              <a:t>15.05.2024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43177-640B-4612-8C12-26B539E9E323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5C2A4-0F28-4D2B-B7AE-5F170B2206FD}" type="datetimeFigureOut">
              <a:rPr lang="pl-PL" smtClean="0"/>
              <a:t>15.05.2024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43177-640B-4612-8C12-26B539E9E323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5C2A4-0F28-4D2B-B7AE-5F170B2206FD}" type="datetimeFigureOut">
              <a:rPr lang="pl-PL" smtClean="0"/>
              <a:t>15.05.2024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43177-640B-4612-8C12-26B539E9E323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5C2A4-0F28-4D2B-B7AE-5F170B2206FD}" type="datetimeFigureOut">
              <a:rPr lang="pl-PL" smtClean="0"/>
              <a:t>15.05.2024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43177-640B-4612-8C12-26B539E9E323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5C2A4-0F28-4D2B-B7AE-5F170B2206FD}" type="datetimeFigureOut">
              <a:rPr lang="pl-PL" smtClean="0"/>
              <a:t>15.05.2024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43177-640B-4612-8C12-26B539E9E323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5C2A4-0F28-4D2B-B7AE-5F170B2206FD}" type="datetimeFigureOut">
              <a:rPr lang="pl-PL" smtClean="0"/>
              <a:t>15.05.2024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43177-640B-4612-8C12-26B539E9E323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05C2A4-0F28-4D2B-B7AE-5F170B2206FD}" type="datetimeFigureOut">
              <a:rPr lang="pl-PL" smtClean="0"/>
              <a:t>15.05.2024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C43177-640B-4612-8C12-26B539E9E323}" type="slidenum">
              <a:rPr lang="pl-PL" smtClean="0"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C:\Users\Gigabyte\Desktop\Obraz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sp>
        <p:nvSpPr>
          <p:cNvPr id="6" name="pole tekstowe 5"/>
          <p:cNvSpPr txBox="1"/>
          <p:nvPr/>
        </p:nvSpPr>
        <p:spPr>
          <a:xfrm>
            <a:off x="323850" y="260350"/>
            <a:ext cx="4319588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l-PL" sz="4000" b="1" dirty="0">
                <a:solidFill>
                  <a:srgbClr val="966C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PSZOK w Jazowsku</a:t>
            </a:r>
          </a:p>
        </p:txBody>
      </p:sp>
      <p:sp>
        <p:nvSpPr>
          <p:cNvPr id="9" name="pole tekstowe 8"/>
          <p:cNvSpPr txBox="1"/>
          <p:nvPr/>
        </p:nvSpPr>
        <p:spPr>
          <a:xfrm>
            <a:off x="179388" y="1052513"/>
            <a:ext cx="8785225" cy="35401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pl-PL" sz="1700" dirty="0"/>
              <a:t>W listopadzie 2022 r. w Jazowsku otwarto Punkt Selektywnej Zbiórki Odpadów Komunalnych. </a:t>
            </a:r>
          </a:p>
        </p:txBody>
      </p:sp>
      <p:sp>
        <p:nvSpPr>
          <p:cNvPr id="10" name="pole tekstowe 9"/>
          <p:cNvSpPr txBox="1"/>
          <p:nvPr/>
        </p:nvSpPr>
        <p:spPr>
          <a:xfrm>
            <a:off x="684213" y="1773238"/>
            <a:ext cx="7704137" cy="64611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pl-PL" dirty="0"/>
              <a:t>Jest to drugie takie miejsce w naszej gminie, gdzie możemy przywieźć i bezpłatnie zostawić posegregowane śmieci.</a:t>
            </a:r>
          </a:p>
        </p:txBody>
      </p:sp>
      <p:sp>
        <p:nvSpPr>
          <p:cNvPr id="11" name="pole tekstowe 10"/>
          <p:cNvSpPr txBox="1"/>
          <p:nvPr/>
        </p:nvSpPr>
        <p:spPr>
          <a:xfrm>
            <a:off x="250825" y="2708275"/>
            <a:ext cx="8712200" cy="14001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pl-PL" sz="1700" dirty="0"/>
              <a:t>PSZOK powstał w ramach projektu „Budowa Punktu Selektywnego Zbierania Odpadów Komunalnych w miejscowości Jazowsko", który jest współfinansowany z Regionalnego Programu Operacyjnego Województwa Małopolskiego na lata 2014-2020 oś Priorytetowa 5.Ochrona Środowiska, Działanie 5.2. Rozwijanie systemu gospodarki odpadami, </a:t>
            </a:r>
            <a:r>
              <a:rPr lang="pl-PL" sz="1700" dirty="0" err="1"/>
              <a:t>Poddziałanie</a:t>
            </a:r>
            <a:r>
              <a:rPr lang="pl-PL" sz="1700" dirty="0"/>
              <a:t> 5.2.2. Gospodarka Odpadami - </a:t>
            </a:r>
            <a:r>
              <a:rPr lang="pl-PL" sz="1700" dirty="0" err="1"/>
              <a:t>spr</a:t>
            </a:r>
            <a:r>
              <a:rPr lang="pl-PL" sz="1700" dirty="0"/>
              <a:t>.</a:t>
            </a:r>
          </a:p>
        </p:txBody>
      </p:sp>
      <p:sp>
        <p:nvSpPr>
          <p:cNvPr id="13" name="pole tekstowe 12"/>
          <p:cNvSpPr txBox="1"/>
          <p:nvPr/>
        </p:nvSpPr>
        <p:spPr>
          <a:xfrm>
            <a:off x="1042988" y="4365625"/>
            <a:ext cx="7345362" cy="156845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pl-PL" sz="2400" dirty="0"/>
              <a:t>Na realizację zadania Gmina Łącko (ZGK w Łącku) otrzymała dofinansowanie w kwocie </a:t>
            </a:r>
            <a:r>
              <a:rPr lang="pl-PL" sz="2400" b="1" dirty="0">
                <a:solidFill>
                  <a:srgbClr val="966C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1 650 218,78 zł</a:t>
            </a:r>
            <a:r>
              <a:rPr lang="pl-PL" sz="2400" dirty="0"/>
              <a:t>, </a:t>
            </a:r>
          </a:p>
          <a:p>
            <a:pPr>
              <a:defRPr/>
            </a:pPr>
            <a:r>
              <a:rPr lang="pl-PL" sz="2400" dirty="0"/>
              <a:t>przy całkowitej wartości zadania równej </a:t>
            </a:r>
            <a:r>
              <a:rPr lang="pl-PL" sz="2400" b="1" dirty="0">
                <a:solidFill>
                  <a:srgbClr val="966C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1 941 433,90 zł</a:t>
            </a:r>
            <a:endParaRPr lang="pl-PL" sz="2400" dirty="0"/>
          </a:p>
          <a:p>
            <a:pPr>
              <a:defRPr/>
            </a:pPr>
            <a:r>
              <a:rPr lang="pl-PL" sz="2400" dirty="0"/>
              <a:t>(środki własne </a:t>
            </a:r>
            <a:r>
              <a:rPr lang="pl-PL" sz="2400" b="1" dirty="0">
                <a:solidFill>
                  <a:srgbClr val="966C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291 215,12 zł</a:t>
            </a:r>
            <a:r>
              <a:rPr lang="pl-PL" sz="2400" dirty="0"/>
              <a:t>)</a:t>
            </a:r>
          </a:p>
        </p:txBody>
      </p:sp>
      <p:pic>
        <p:nvPicPr>
          <p:cNvPr id="17416" name="Picture 3" descr="C:\Users\Gigabyte\Desktop\indek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6600" y="6092825"/>
            <a:ext cx="5076825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0413" y="6453188"/>
            <a:ext cx="763587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smtClean="0">
              <a:ea typeface="宋体" pitchFamily="2" charset="-122"/>
            </a:endParaRPr>
          </a:p>
        </p:txBody>
      </p:sp>
      <p:sp>
        <p:nvSpPr>
          <p:cNvPr id="18435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smtClean="0">
              <a:ea typeface="宋体" pitchFamily="2" charset="-122"/>
            </a:endParaRPr>
          </a:p>
        </p:txBody>
      </p:sp>
      <p:pic>
        <p:nvPicPr>
          <p:cNvPr id="18436" name="Picture 5" descr="C:\Users\Gigabyte\Desktop\Obraz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pole tekstowe 4"/>
          <p:cNvSpPr txBox="1"/>
          <p:nvPr/>
        </p:nvSpPr>
        <p:spPr>
          <a:xfrm>
            <a:off x="1692275" y="115888"/>
            <a:ext cx="3384550" cy="5540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l-PL" sz="3000" b="1" dirty="0">
                <a:solidFill>
                  <a:srgbClr val="966C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PSZOK w Jazowsku</a:t>
            </a:r>
          </a:p>
        </p:txBody>
      </p:sp>
      <p:pic>
        <p:nvPicPr>
          <p:cNvPr id="18438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54813" y="0"/>
            <a:ext cx="2389187" cy="126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22" name="Picture 2" descr="C:\Users\Gigabyte\Desktop\oiuouiuou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836712"/>
            <a:ext cx="6016668" cy="33843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23" name="Picture 3" descr="C:\Users\Gigabyte\Desktop\uyutytyu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87824" y="3395151"/>
            <a:ext cx="6156176" cy="34628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441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380413" y="6453188"/>
            <a:ext cx="763587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smtClean="0">
              <a:ea typeface="宋体" pitchFamily="2" charset="-122"/>
            </a:endParaRPr>
          </a:p>
        </p:txBody>
      </p:sp>
      <p:sp>
        <p:nvSpPr>
          <p:cNvPr id="19459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smtClean="0">
              <a:ea typeface="宋体" pitchFamily="2" charset="-122"/>
            </a:endParaRPr>
          </a:p>
        </p:txBody>
      </p:sp>
      <p:pic>
        <p:nvPicPr>
          <p:cNvPr id="19460" name="Picture 5" descr="C:\Users\Gigabyte\Desktop\Obraz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pole tekstowe 4"/>
          <p:cNvSpPr txBox="1"/>
          <p:nvPr/>
        </p:nvSpPr>
        <p:spPr>
          <a:xfrm>
            <a:off x="1692275" y="115888"/>
            <a:ext cx="3384550" cy="5540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l-PL" sz="3000" b="1" dirty="0">
                <a:solidFill>
                  <a:srgbClr val="966C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PSZOK w Jazowsku</a:t>
            </a:r>
          </a:p>
        </p:txBody>
      </p:sp>
      <p:pic>
        <p:nvPicPr>
          <p:cNvPr id="19462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54813" y="0"/>
            <a:ext cx="2389187" cy="126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947" name="Picture 3" descr="C:\Users\Gigabyte\Desktop\autoxautomAUTOcFDFCFC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1484784"/>
            <a:ext cx="8576953" cy="48245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464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80413" y="6453188"/>
            <a:ext cx="763587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smtClean="0">
              <a:ea typeface="宋体" pitchFamily="2" charset="-122"/>
            </a:endParaRPr>
          </a:p>
        </p:txBody>
      </p:sp>
      <p:sp>
        <p:nvSpPr>
          <p:cNvPr id="2048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smtClean="0">
              <a:ea typeface="宋体" pitchFamily="2" charset="-122"/>
            </a:endParaRPr>
          </a:p>
        </p:txBody>
      </p:sp>
      <p:pic>
        <p:nvPicPr>
          <p:cNvPr id="20484" name="Picture 5" descr="C:\Users\Gigabyte\Desktop\Obraz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pole tekstowe 4"/>
          <p:cNvSpPr txBox="1"/>
          <p:nvPr/>
        </p:nvSpPr>
        <p:spPr>
          <a:xfrm>
            <a:off x="0" y="0"/>
            <a:ext cx="6011863" cy="554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l-PL" sz="3000" b="1" dirty="0">
                <a:solidFill>
                  <a:srgbClr val="966C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Wyposażenie PSZOK w Jazowsku</a:t>
            </a:r>
          </a:p>
        </p:txBody>
      </p:sp>
      <p:pic>
        <p:nvPicPr>
          <p:cNvPr id="19462" name="Picture 2" descr="C:\Users\Gigabyte\Desktop\ZGK\zdjęcia\zdjęcia 2021\265266716_311996767464628_1703465316922989786_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950" y="1030288"/>
            <a:ext cx="4751388" cy="356711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sp>
        <p:nvSpPr>
          <p:cNvPr id="7" name="pole tekstowe 6"/>
          <p:cNvSpPr txBox="1"/>
          <p:nvPr/>
        </p:nvSpPr>
        <p:spPr>
          <a:xfrm>
            <a:off x="250825" y="4437063"/>
            <a:ext cx="4429125" cy="92392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pl-PL" dirty="0"/>
              <a:t>Samochód ciężarowy marki Renault Trucks, Rok produkcji: 2021 </a:t>
            </a:r>
          </a:p>
          <a:p>
            <a:pPr>
              <a:defRPr/>
            </a:pPr>
            <a:r>
              <a:rPr lang="pl-PL" dirty="0"/>
              <a:t>Wartość: 599 440,50 zł</a:t>
            </a:r>
          </a:p>
        </p:txBody>
      </p:sp>
      <p:pic>
        <p:nvPicPr>
          <p:cNvPr id="19464" name="Picture 3" descr="C:\Users\Gigabyte\Desktop\ZGK\zdjęcia\ciągnik TYM\IMG_2557 — kopi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363" y="2708275"/>
            <a:ext cx="3946525" cy="329723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sp>
        <p:nvSpPr>
          <p:cNvPr id="9" name="pole tekstowe 8"/>
          <p:cNvSpPr txBox="1"/>
          <p:nvPr/>
        </p:nvSpPr>
        <p:spPr>
          <a:xfrm>
            <a:off x="5580063" y="5876925"/>
            <a:ext cx="2808287" cy="92392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pl-PL" dirty="0"/>
              <a:t>Ciągnik marki TYM,                   Rok produkcji: 2020  </a:t>
            </a:r>
          </a:p>
          <a:p>
            <a:pPr>
              <a:defRPr/>
            </a:pPr>
            <a:r>
              <a:rPr lang="pl-PL" dirty="0"/>
              <a:t>Wartość: 243 540,00 zł</a:t>
            </a:r>
          </a:p>
        </p:txBody>
      </p:sp>
      <p:pic>
        <p:nvPicPr>
          <p:cNvPr id="20490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80413" y="6453188"/>
            <a:ext cx="763587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smtClean="0">
              <a:ea typeface="宋体" pitchFamily="2" charset="-122"/>
            </a:endParaRPr>
          </a:p>
        </p:txBody>
      </p:sp>
      <p:sp>
        <p:nvSpPr>
          <p:cNvPr id="21507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smtClean="0">
              <a:ea typeface="宋体" pitchFamily="2" charset="-122"/>
            </a:endParaRPr>
          </a:p>
        </p:txBody>
      </p:sp>
      <p:pic>
        <p:nvPicPr>
          <p:cNvPr id="21508" name="Picture 5" descr="C:\Users\Gigabyte\Desktop\Obraz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pole tekstowe 4"/>
          <p:cNvSpPr txBox="1"/>
          <p:nvPr/>
        </p:nvSpPr>
        <p:spPr>
          <a:xfrm>
            <a:off x="0" y="0"/>
            <a:ext cx="6011863" cy="554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l-PL" sz="3000" b="1" dirty="0">
                <a:solidFill>
                  <a:srgbClr val="966C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Wyposażenie PSZOK w Jazowsku</a:t>
            </a:r>
          </a:p>
        </p:txBody>
      </p:sp>
      <p:pic>
        <p:nvPicPr>
          <p:cNvPr id="20486" name="Picture 6" descr="C:\Users\Gigabyte\Desktop\ZGK\zdjęcia\zdjęcia 2021\265904053_447949023583548_5668423805884594779_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620713"/>
            <a:ext cx="4460875" cy="324008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pic>
        <p:nvPicPr>
          <p:cNvPr id="20487" name="Picture 7" descr="C:\Users\Gigabyte\Desktop\ZGK\zdjęcia\zdjęcia 2021\269607277_280350414153692_1630379477466225794_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7900" y="3068638"/>
            <a:ext cx="4148138" cy="31146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pic>
        <p:nvPicPr>
          <p:cNvPr id="21512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80413" y="6453188"/>
            <a:ext cx="763587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pole tekstowe 8"/>
          <p:cNvSpPr txBox="1"/>
          <p:nvPr/>
        </p:nvSpPr>
        <p:spPr>
          <a:xfrm>
            <a:off x="1187450" y="3933825"/>
            <a:ext cx="2592388" cy="3683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pl-PL" dirty="0"/>
              <a:t>Wartość: 116 308,80 zł</a:t>
            </a:r>
          </a:p>
        </p:txBody>
      </p:sp>
      <p:sp>
        <p:nvSpPr>
          <p:cNvPr id="10" name="pole tekstowe 9"/>
          <p:cNvSpPr txBox="1"/>
          <p:nvPr/>
        </p:nvSpPr>
        <p:spPr>
          <a:xfrm>
            <a:off x="5651500" y="6237288"/>
            <a:ext cx="2592388" cy="36988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pl-PL" dirty="0"/>
              <a:t>Wartość: 53 443,50 zł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smtClean="0">
              <a:ea typeface="宋体" pitchFamily="2" charset="-122"/>
            </a:endParaRPr>
          </a:p>
        </p:txBody>
      </p:sp>
      <p:sp>
        <p:nvSpPr>
          <p:cNvPr id="22531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smtClean="0">
              <a:ea typeface="宋体" pitchFamily="2" charset="-122"/>
            </a:endParaRPr>
          </a:p>
        </p:txBody>
      </p:sp>
      <p:pic>
        <p:nvPicPr>
          <p:cNvPr id="22532" name="Picture 5" descr="C:\Users\Gigabyte\Desktop\Obraz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2" name="Picture 2" descr="C:\Users\Gigabyte\Desktop\autoxautomAUTOcFDFCF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700808"/>
            <a:ext cx="7929705" cy="331189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sp>
        <p:nvSpPr>
          <p:cNvPr id="6" name="pole tekstowe 5"/>
          <p:cNvSpPr txBox="1"/>
          <p:nvPr/>
        </p:nvSpPr>
        <p:spPr>
          <a:xfrm>
            <a:off x="4788024" y="4869160"/>
            <a:ext cx="3529012" cy="64611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pl-PL" dirty="0"/>
              <a:t>Waga najazdowa model </a:t>
            </a:r>
            <a:r>
              <a:rPr lang="pl-PL" dirty="0" err="1"/>
              <a:t>Dini</a:t>
            </a:r>
            <a:r>
              <a:rPr lang="pl-PL" dirty="0"/>
              <a:t> </a:t>
            </a:r>
            <a:r>
              <a:rPr lang="pl-PL" dirty="0" err="1"/>
              <a:t>Aego</a:t>
            </a:r>
            <a:r>
              <a:rPr lang="pl-PL" dirty="0"/>
              <a:t> DFWLI-2, wartość: 60 270,00 zł</a:t>
            </a:r>
          </a:p>
        </p:txBody>
      </p:sp>
      <p:sp>
        <p:nvSpPr>
          <p:cNvPr id="7" name="pole tekstowe 6"/>
          <p:cNvSpPr txBox="1"/>
          <p:nvPr/>
        </p:nvSpPr>
        <p:spPr>
          <a:xfrm>
            <a:off x="0" y="0"/>
            <a:ext cx="6011863" cy="554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l-PL" sz="3000" b="1" dirty="0">
                <a:solidFill>
                  <a:srgbClr val="966C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Wyposażenie PSZOK w Jazowsku</a:t>
            </a:r>
          </a:p>
        </p:txBody>
      </p:sp>
      <p:pic>
        <p:nvPicPr>
          <p:cNvPr id="22536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0413" y="6453188"/>
            <a:ext cx="763587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Gigabyte\Desktop\Obraz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Tabela 3"/>
          <p:cNvGraphicFramePr>
            <a:graphicFrameLocks noGrp="1"/>
          </p:cNvGraphicFramePr>
          <p:nvPr/>
        </p:nvGraphicFramePr>
        <p:xfrm>
          <a:off x="250825" y="115888"/>
          <a:ext cx="8496944" cy="6048675"/>
        </p:xfrm>
        <a:graphic>
          <a:graphicData uri="http://schemas.openxmlformats.org/drawingml/2006/table">
            <a:tbl>
              <a:tblPr/>
              <a:tblGrid>
                <a:gridCol w="2922519"/>
                <a:gridCol w="1115682"/>
                <a:gridCol w="1115682"/>
                <a:gridCol w="1115682"/>
                <a:gridCol w="1115682"/>
                <a:gridCol w="1111697"/>
              </a:tblGrid>
              <a:tr h="1075343"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pl-PL" sz="2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Ilość odpadów przywiezionych przez mieszkańców Gminy Łącko do </a:t>
                      </a:r>
                      <a:r>
                        <a:rPr lang="pl-PL" sz="2200" b="1" i="0" u="none" strike="noStrike" dirty="0">
                          <a:solidFill>
                            <a:srgbClr val="966C2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Punktu Selektywnego Zbierania Odpadów </a:t>
                      </a:r>
                      <a:r>
                        <a:rPr lang="pl-PL" sz="2200" b="1" i="0" u="none" strike="noStrike" dirty="0" smtClean="0">
                          <a:solidFill>
                            <a:srgbClr val="966C2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Komunalnych </a:t>
                      </a:r>
                      <a:r>
                        <a:rPr lang="pl-PL" sz="2200" b="1" i="0" u="none" strike="noStrike" dirty="0">
                          <a:solidFill>
                            <a:srgbClr val="966C2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w Jazowsku</a:t>
                      </a:r>
                      <a:r>
                        <a:rPr lang="pl-PL" sz="2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od 12.11.2022 r. do </a:t>
                      </a:r>
                      <a:r>
                        <a:rPr lang="pl-PL" sz="2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02.03.2023 </a:t>
                      </a:r>
                      <a:r>
                        <a:rPr lang="pl-PL" sz="2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r.</a:t>
                      </a:r>
                    </a:p>
                  </a:txBody>
                  <a:tcPr marL="6330" marR="6330" marT="63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155337">
                <a:tc>
                  <a:txBody>
                    <a:bodyPr/>
                    <a:lstStyle/>
                    <a:p>
                      <a:pPr algn="l" fontAlgn="b"/>
                      <a:endParaRPr lang="pl-PL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30" marR="6330" marT="63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30" marR="6330" marT="63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30" marR="6330" marT="63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30" marR="6330" marT="63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30" marR="6330" marT="63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30" marR="6330" marT="63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0078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GMINA ŁĄCKO - ODEBRANE Z </a:t>
                      </a:r>
                      <a:r>
                        <a:rPr lang="pl-PL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PSZOK JAZOWSKO</a:t>
                      </a:r>
                      <a:endParaRPr lang="pl-PL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30" marR="6330" marT="63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listopad od 12.11.2022</a:t>
                      </a:r>
                    </a:p>
                  </a:txBody>
                  <a:tcPr marL="6330" marR="6330" marT="63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grudzień 2022</a:t>
                      </a:r>
                    </a:p>
                  </a:txBody>
                  <a:tcPr marL="6330" marR="6330" marT="63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styczeń 2023</a:t>
                      </a:r>
                    </a:p>
                  </a:txBody>
                  <a:tcPr marL="6330" marR="6330" marT="63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luty </a:t>
                      </a:r>
                      <a:r>
                        <a:rPr lang="pl-PL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2023</a:t>
                      </a:r>
                      <a:endParaRPr lang="pl-PL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30" marR="6330" marT="63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Razem</a:t>
                      </a:r>
                    </a:p>
                  </a:txBody>
                  <a:tcPr marL="6330" marR="6330" marT="63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2"/>
                    </a:solidFill>
                  </a:tcPr>
                </a:tc>
              </a:tr>
              <a:tr h="427696">
                <a:tc>
                  <a:txBody>
                    <a:bodyPr/>
                    <a:lstStyle/>
                    <a:p>
                      <a:pPr algn="l" fontAlgn="ctr"/>
                      <a:r>
                        <a:rPr lang="pl-PL" sz="13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150101</a:t>
                      </a:r>
                      <a:r>
                        <a:rPr lang="pl-PL" sz="1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, OPAKOWANIA Z PAPIERU I TEKTURY</a:t>
                      </a:r>
                    </a:p>
                  </a:txBody>
                  <a:tcPr marL="6330" marR="6330" marT="63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0,077</a:t>
                      </a:r>
                    </a:p>
                  </a:txBody>
                  <a:tcPr marL="6330" marR="6330" marT="63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0,070</a:t>
                      </a:r>
                    </a:p>
                  </a:txBody>
                  <a:tcPr marL="6330" marR="6330" marT="63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0,015</a:t>
                      </a:r>
                    </a:p>
                  </a:txBody>
                  <a:tcPr marL="6330" marR="6330" marT="63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0,138</a:t>
                      </a:r>
                      <a:endParaRPr lang="pl-PL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30" marR="6330" marT="63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0,3</a:t>
                      </a:r>
                      <a:endParaRPr lang="pl-PL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30" marR="6330" marT="63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2"/>
                    </a:solidFill>
                  </a:tcPr>
                </a:tc>
              </a:tr>
              <a:tr h="427696">
                <a:tc>
                  <a:txBody>
                    <a:bodyPr/>
                    <a:lstStyle/>
                    <a:p>
                      <a:pPr algn="l" fontAlgn="ctr"/>
                      <a:r>
                        <a:rPr lang="pl-PL" sz="13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150102</a:t>
                      </a:r>
                      <a:r>
                        <a:rPr lang="pl-PL" sz="1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, OPAKOWANIA Z TWORZYW SZTUCZNYCH</a:t>
                      </a:r>
                    </a:p>
                  </a:txBody>
                  <a:tcPr marL="6330" marR="6330" marT="63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0,041</a:t>
                      </a:r>
                    </a:p>
                  </a:txBody>
                  <a:tcPr marL="6330" marR="6330" marT="63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0,112</a:t>
                      </a:r>
                    </a:p>
                  </a:txBody>
                  <a:tcPr marL="6330" marR="6330" marT="63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0,053</a:t>
                      </a:r>
                    </a:p>
                  </a:txBody>
                  <a:tcPr marL="6330" marR="6330" marT="63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0,019</a:t>
                      </a:r>
                      <a:endParaRPr lang="pl-PL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30" marR="6330" marT="63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0,225</a:t>
                      </a:r>
                      <a:endParaRPr lang="pl-PL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30" marR="6330" marT="63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2"/>
                    </a:solidFill>
                  </a:tcPr>
                </a:tc>
              </a:tr>
              <a:tr h="233402">
                <a:tc>
                  <a:txBody>
                    <a:bodyPr/>
                    <a:lstStyle/>
                    <a:p>
                      <a:pPr algn="l" fontAlgn="ctr"/>
                      <a:r>
                        <a:rPr lang="pl-PL" sz="13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150104</a:t>
                      </a:r>
                      <a:r>
                        <a:rPr lang="pl-PL" sz="1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, OPAKOWANIA Z METALI</a:t>
                      </a:r>
                    </a:p>
                  </a:txBody>
                  <a:tcPr marL="6330" marR="6330" marT="63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0,000</a:t>
                      </a:r>
                    </a:p>
                  </a:txBody>
                  <a:tcPr marL="6330" marR="6330" marT="63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0,000</a:t>
                      </a:r>
                    </a:p>
                  </a:txBody>
                  <a:tcPr marL="6330" marR="6330" marT="63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0,000</a:t>
                      </a:r>
                    </a:p>
                  </a:txBody>
                  <a:tcPr marL="6330" marR="6330" marT="63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0,000</a:t>
                      </a:r>
                    </a:p>
                  </a:txBody>
                  <a:tcPr marL="6330" marR="6330" marT="63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0,000</a:t>
                      </a:r>
                    </a:p>
                  </a:txBody>
                  <a:tcPr marL="6330" marR="6330" marT="63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2"/>
                    </a:solidFill>
                  </a:tcPr>
                </a:tc>
              </a:tr>
              <a:tr h="233402">
                <a:tc>
                  <a:txBody>
                    <a:bodyPr/>
                    <a:lstStyle/>
                    <a:p>
                      <a:pPr algn="l" fontAlgn="ctr"/>
                      <a:r>
                        <a:rPr lang="pl-PL" sz="13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150107,</a:t>
                      </a:r>
                      <a:r>
                        <a:rPr lang="pl-PL" sz="1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OPAKOWANIA ZE SZKŁA</a:t>
                      </a:r>
                    </a:p>
                  </a:txBody>
                  <a:tcPr marL="6330" marR="6330" marT="63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0,050</a:t>
                      </a:r>
                    </a:p>
                  </a:txBody>
                  <a:tcPr marL="6330" marR="6330" marT="63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0,262</a:t>
                      </a:r>
                    </a:p>
                  </a:txBody>
                  <a:tcPr marL="6330" marR="6330" marT="63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0,050</a:t>
                      </a:r>
                    </a:p>
                  </a:txBody>
                  <a:tcPr marL="6330" marR="6330" marT="63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0,005</a:t>
                      </a:r>
                    </a:p>
                  </a:txBody>
                  <a:tcPr marL="6330" marR="6330" marT="63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0,367</a:t>
                      </a:r>
                      <a:endParaRPr lang="pl-PL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30" marR="6330" marT="63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2"/>
                    </a:solidFill>
                  </a:tcPr>
                </a:tc>
              </a:tr>
              <a:tr h="233402">
                <a:tc>
                  <a:txBody>
                    <a:bodyPr/>
                    <a:lstStyle/>
                    <a:p>
                      <a:pPr algn="l" fontAlgn="ctr"/>
                      <a:r>
                        <a:rPr lang="pl-PL" sz="13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160103</a:t>
                      </a:r>
                      <a:r>
                        <a:rPr lang="pl-PL" sz="1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, ZUŻYTE OPONY</a:t>
                      </a:r>
                    </a:p>
                  </a:txBody>
                  <a:tcPr marL="6330" marR="6330" marT="63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0,100</a:t>
                      </a:r>
                    </a:p>
                  </a:txBody>
                  <a:tcPr marL="6330" marR="6330" marT="63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0,220</a:t>
                      </a:r>
                    </a:p>
                  </a:txBody>
                  <a:tcPr marL="6330" marR="6330" marT="63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0,350</a:t>
                      </a:r>
                    </a:p>
                  </a:txBody>
                  <a:tcPr marL="6330" marR="6330" marT="63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0,090</a:t>
                      </a:r>
                      <a:endParaRPr lang="pl-PL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30" marR="6330" marT="63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0,76</a:t>
                      </a:r>
                      <a:endParaRPr lang="pl-PL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30" marR="6330" marT="63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2"/>
                    </a:solidFill>
                  </a:tcPr>
                </a:tc>
              </a:tr>
              <a:tr h="1059152">
                <a:tc>
                  <a:txBody>
                    <a:bodyPr/>
                    <a:lstStyle/>
                    <a:p>
                      <a:pPr algn="l" fontAlgn="ctr"/>
                      <a:r>
                        <a:rPr lang="pl-PL" sz="13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170107, </a:t>
                      </a:r>
                      <a:r>
                        <a:rPr lang="pl-PL" sz="1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ZMIESZANE ODPADY Z BETONU, GRUZU CEGLANEGO, ODPADOWYCH MATERIAŁÓW CERAMICZNYCH I ELEMENTÓW WYPOSAŻENIA INNE NIŻ WYMIENIONE W 17 01 06</a:t>
                      </a:r>
                      <a:endParaRPr lang="pl-PL" sz="13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30" marR="6330" marT="63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1,066</a:t>
                      </a:r>
                    </a:p>
                  </a:txBody>
                  <a:tcPr marL="6330" marR="6330" marT="63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1,090</a:t>
                      </a:r>
                    </a:p>
                  </a:txBody>
                  <a:tcPr marL="6330" marR="6330" marT="63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1,796</a:t>
                      </a:r>
                    </a:p>
                  </a:txBody>
                  <a:tcPr marL="6330" marR="6330" marT="63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1,58</a:t>
                      </a:r>
                      <a:endParaRPr lang="pl-PL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30" marR="6330" marT="63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5,532</a:t>
                      </a:r>
                      <a:endParaRPr lang="pl-PL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30" marR="6330" marT="63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2"/>
                    </a:solidFill>
                  </a:tcPr>
                </a:tc>
              </a:tr>
              <a:tr h="427696">
                <a:tc>
                  <a:txBody>
                    <a:bodyPr/>
                    <a:lstStyle/>
                    <a:p>
                      <a:pPr algn="l" fontAlgn="ctr"/>
                      <a:r>
                        <a:rPr lang="pl-PL" sz="13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200132</a:t>
                      </a:r>
                      <a:r>
                        <a:rPr lang="pl-PL" sz="1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LEKI INNE NIŻ WYMIENIONE W 200131*</a:t>
                      </a:r>
                      <a:endParaRPr lang="pl-PL" sz="13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30" marR="6330" marT="63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0,001</a:t>
                      </a:r>
                    </a:p>
                  </a:txBody>
                  <a:tcPr marL="6330" marR="6330" marT="63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0,001</a:t>
                      </a:r>
                    </a:p>
                  </a:txBody>
                  <a:tcPr marL="6330" marR="6330" marT="63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0,017</a:t>
                      </a:r>
                    </a:p>
                  </a:txBody>
                  <a:tcPr marL="6330" marR="6330" marT="63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0,000</a:t>
                      </a:r>
                    </a:p>
                  </a:txBody>
                  <a:tcPr marL="6330" marR="6330" marT="63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0,019</a:t>
                      </a:r>
                    </a:p>
                  </a:txBody>
                  <a:tcPr marL="6330" marR="6330" marT="63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2"/>
                    </a:solidFill>
                  </a:tcPr>
                </a:tc>
              </a:tr>
              <a:tr h="848667">
                <a:tc>
                  <a:txBody>
                    <a:bodyPr/>
                    <a:lstStyle/>
                    <a:p>
                      <a:pPr algn="l" fontAlgn="ctr"/>
                      <a:r>
                        <a:rPr lang="pl-PL" sz="13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200136,</a:t>
                      </a:r>
                      <a:r>
                        <a:rPr lang="pl-PL" sz="1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ZUŻYTE URZĄDZENIA ELEKTRYCZNE I ELEKTRONICZNE INNE NIŻ WYMIENIONE W 20 01 21, 20 01 23 I 20 01 35</a:t>
                      </a:r>
                    </a:p>
                  </a:txBody>
                  <a:tcPr marL="6330" marR="6330" marT="63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0,143</a:t>
                      </a:r>
                    </a:p>
                  </a:txBody>
                  <a:tcPr marL="6330" marR="6330" marT="63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0,136</a:t>
                      </a:r>
                    </a:p>
                  </a:txBody>
                  <a:tcPr marL="6330" marR="6330" marT="63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0,357</a:t>
                      </a:r>
                    </a:p>
                  </a:txBody>
                  <a:tcPr marL="6330" marR="6330" marT="63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0,556</a:t>
                      </a:r>
                      <a:endParaRPr lang="pl-PL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30" marR="6330" marT="63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1,192</a:t>
                      </a:r>
                      <a:endParaRPr lang="pl-PL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30" marR="6330" marT="63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2"/>
                    </a:solidFill>
                  </a:tcPr>
                </a:tc>
              </a:tr>
              <a:tr h="233402">
                <a:tc>
                  <a:txBody>
                    <a:bodyPr/>
                    <a:lstStyle/>
                    <a:p>
                      <a:pPr algn="l" fontAlgn="ctr"/>
                      <a:r>
                        <a:rPr lang="pl-PL" sz="13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200307,</a:t>
                      </a:r>
                      <a:r>
                        <a:rPr lang="pl-PL" sz="1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ODPADY WIELKOGABARYTOWE </a:t>
                      </a:r>
                    </a:p>
                  </a:txBody>
                  <a:tcPr marL="6330" marR="6330" marT="63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0,507</a:t>
                      </a:r>
                    </a:p>
                  </a:txBody>
                  <a:tcPr marL="6330" marR="6330" marT="63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1,032</a:t>
                      </a:r>
                    </a:p>
                  </a:txBody>
                  <a:tcPr marL="6330" marR="6330" marT="63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0,825</a:t>
                      </a:r>
                    </a:p>
                  </a:txBody>
                  <a:tcPr marL="6330" marR="6330" marT="63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0,94</a:t>
                      </a:r>
                      <a:endParaRPr lang="pl-PL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30" marR="6330" marT="63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3,304</a:t>
                      </a:r>
                      <a:endParaRPr lang="pl-PL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30" marR="6330" marT="63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2"/>
                    </a:solidFill>
                  </a:tcPr>
                </a:tc>
              </a:tr>
              <a:tr h="233402">
                <a:tc>
                  <a:txBody>
                    <a:bodyPr/>
                    <a:lstStyle/>
                    <a:p>
                      <a:pPr algn="r" fontAlgn="ctr"/>
                      <a:r>
                        <a:rPr lang="pl-PL" sz="13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SUMA:</a:t>
                      </a:r>
                    </a:p>
                  </a:txBody>
                  <a:tcPr marL="6330" marR="6330" marT="6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1,985</a:t>
                      </a:r>
                    </a:p>
                  </a:txBody>
                  <a:tcPr marL="6330" marR="6330" marT="63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2,923</a:t>
                      </a:r>
                    </a:p>
                  </a:txBody>
                  <a:tcPr marL="6330" marR="6330" marT="63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3,463</a:t>
                      </a:r>
                    </a:p>
                  </a:txBody>
                  <a:tcPr marL="6330" marR="6330" marT="63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3,328</a:t>
                      </a:r>
                      <a:endParaRPr lang="pl-PL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30" marR="6330" marT="63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11,699</a:t>
                      </a:r>
                      <a:endParaRPr lang="pl-PL" sz="1400" b="1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6330" marR="6330" marT="63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</a:tr>
            </a:tbl>
          </a:graphicData>
        </a:graphic>
      </p:graphicFrame>
      <p:sp>
        <p:nvSpPr>
          <p:cNvPr id="6" name="pole tekstowe 5"/>
          <p:cNvSpPr txBox="1"/>
          <p:nvPr/>
        </p:nvSpPr>
        <p:spPr>
          <a:xfrm>
            <a:off x="3276600" y="6237288"/>
            <a:ext cx="4895850" cy="43021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pl-PL" sz="2200" b="1" dirty="0">
                <a:solidFill>
                  <a:srgbClr val="966C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PSZOK w Jazowsku do tej pory </a:t>
            </a:r>
            <a:r>
              <a:rPr lang="pl-PL" sz="22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105 osób  </a:t>
            </a:r>
          </a:p>
        </p:txBody>
      </p:sp>
      <p:pic>
        <p:nvPicPr>
          <p:cNvPr id="2365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0413" y="6453188"/>
            <a:ext cx="763587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371</Words>
  <Application>Microsoft Office PowerPoint</Application>
  <PresentationFormat>Pokaz na ekranie (4:3)</PresentationFormat>
  <Paragraphs>87</Paragraphs>
  <Slides>7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7</vt:i4>
      </vt:variant>
    </vt:vector>
  </HeadingPairs>
  <TitlesOfParts>
    <vt:vector size="8" baseType="lpstr">
      <vt:lpstr>Motyw pakietu Office</vt:lpstr>
      <vt:lpstr>Slajd 1</vt:lpstr>
      <vt:lpstr>Slajd 2</vt:lpstr>
      <vt:lpstr>Slajd 3</vt:lpstr>
      <vt:lpstr>Slajd 4</vt:lpstr>
      <vt:lpstr>Slajd 5</vt:lpstr>
      <vt:lpstr>Slajd 6</vt:lpstr>
      <vt:lpstr>Slajd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ZGK w Łącku</dc:creator>
  <cp:lastModifiedBy>ZGK w Łącku</cp:lastModifiedBy>
  <cp:revision>5</cp:revision>
  <dcterms:created xsi:type="dcterms:W3CDTF">2024-05-15T09:08:39Z</dcterms:created>
  <dcterms:modified xsi:type="dcterms:W3CDTF">2024-05-15T09:50:44Z</dcterms:modified>
</cp:coreProperties>
</file>