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35" r:id="rId1"/>
  </p:sldMasterIdLst>
  <p:notesMasterIdLst>
    <p:notesMasterId r:id="rId65"/>
  </p:notesMasterIdLst>
  <p:handoutMasterIdLst>
    <p:handoutMasterId r:id="rId66"/>
  </p:handoutMasterIdLst>
  <p:sldIdLst>
    <p:sldId id="256" r:id="rId2"/>
    <p:sldId id="712" r:id="rId3"/>
    <p:sldId id="742" r:id="rId4"/>
    <p:sldId id="743" r:id="rId5"/>
    <p:sldId id="786" r:id="rId6"/>
    <p:sldId id="767" r:id="rId7"/>
    <p:sldId id="744" r:id="rId8"/>
    <p:sldId id="746" r:id="rId9"/>
    <p:sldId id="794" r:id="rId10"/>
    <p:sldId id="788" r:id="rId11"/>
    <p:sldId id="745" r:id="rId12"/>
    <p:sldId id="755" r:id="rId13"/>
    <p:sldId id="784" r:id="rId14"/>
    <p:sldId id="756" r:id="rId15"/>
    <p:sldId id="747" r:id="rId16"/>
    <p:sldId id="768" r:id="rId17"/>
    <p:sldId id="749" r:id="rId18"/>
    <p:sldId id="787" r:id="rId19"/>
    <p:sldId id="750" r:id="rId20"/>
    <p:sldId id="791" r:id="rId21"/>
    <p:sldId id="809" r:id="rId22"/>
    <p:sldId id="810" r:id="rId23"/>
    <p:sldId id="751" r:id="rId24"/>
    <p:sldId id="752" r:id="rId25"/>
    <p:sldId id="753" r:id="rId26"/>
    <p:sldId id="769" r:id="rId27"/>
    <p:sldId id="759" r:id="rId28"/>
    <p:sldId id="789" r:id="rId29"/>
    <p:sldId id="811" r:id="rId30"/>
    <p:sldId id="790" r:id="rId31"/>
    <p:sldId id="795" r:id="rId32"/>
    <p:sldId id="812" r:id="rId33"/>
    <p:sldId id="760" r:id="rId34"/>
    <p:sldId id="770" r:id="rId35"/>
    <p:sldId id="762" r:id="rId36"/>
    <p:sldId id="761" r:id="rId37"/>
    <p:sldId id="785" r:id="rId38"/>
    <p:sldId id="771" r:id="rId39"/>
    <p:sldId id="763" r:id="rId40"/>
    <p:sldId id="796" r:id="rId41"/>
    <p:sldId id="764" r:id="rId42"/>
    <p:sldId id="807" r:id="rId43"/>
    <p:sldId id="808" r:id="rId44"/>
    <p:sldId id="765" r:id="rId45"/>
    <p:sldId id="772" r:id="rId46"/>
    <p:sldId id="773" r:id="rId47"/>
    <p:sldId id="774" r:id="rId48"/>
    <p:sldId id="800" r:id="rId49"/>
    <p:sldId id="775" r:id="rId50"/>
    <p:sldId id="801" r:id="rId51"/>
    <p:sldId id="806" r:id="rId52"/>
    <p:sldId id="803" r:id="rId53"/>
    <p:sldId id="804" r:id="rId54"/>
    <p:sldId id="776" r:id="rId55"/>
    <p:sldId id="777" r:id="rId56"/>
    <p:sldId id="798" r:id="rId57"/>
    <p:sldId id="797" r:id="rId58"/>
    <p:sldId id="792" r:id="rId59"/>
    <p:sldId id="799" r:id="rId60"/>
    <p:sldId id="782" r:id="rId61"/>
    <p:sldId id="783" r:id="rId62"/>
    <p:sldId id="793" r:id="rId63"/>
    <p:sldId id="781" r:id="rId64"/>
  </p:sldIdLst>
  <p:sldSz cx="9144000" cy="6858000" type="screen4x3"/>
  <p:notesSz cx="6669088" cy="9928225"/>
  <p:defaultTextStyle>
    <a:defPPr>
      <a:defRPr lang="pl-PL"/>
    </a:defPPr>
    <a:lvl1pPr algn="ctr" rtl="0" fontAlgn="base">
      <a:spcBef>
        <a:spcPct val="0"/>
      </a:spcBef>
      <a:spcAft>
        <a:spcPct val="0"/>
      </a:spcAft>
      <a:defRPr sz="1600" kern="1200">
        <a:solidFill>
          <a:schemeClr val="tx1"/>
        </a:solidFill>
        <a:latin typeface="Times New Roman" pitchFamily="18" charset="0"/>
        <a:ea typeface="+mn-ea"/>
        <a:cs typeface="+mn-cs"/>
      </a:defRPr>
    </a:lvl1pPr>
    <a:lvl2pPr marL="457200" algn="ctr" rtl="0" fontAlgn="base">
      <a:spcBef>
        <a:spcPct val="0"/>
      </a:spcBef>
      <a:spcAft>
        <a:spcPct val="0"/>
      </a:spcAft>
      <a:defRPr sz="1600" kern="1200">
        <a:solidFill>
          <a:schemeClr val="tx1"/>
        </a:solidFill>
        <a:latin typeface="Times New Roman" pitchFamily="18" charset="0"/>
        <a:ea typeface="+mn-ea"/>
        <a:cs typeface="+mn-cs"/>
      </a:defRPr>
    </a:lvl2pPr>
    <a:lvl3pPr marL="914400" algn="ctr" rtl="0" fontAlgn="base">
      <a:spcBef>
        <a:spcPct val="0"/>
      </a:spcBef>
      <a:spcAft>
        <a:spcPct val="0"/>
      </a:spcAft>
      <a:defRPr sz="1600" kern="1200">
        <a:solidFill>
          <a:schemeClr val="tx1"/>
        </a:solidFill>
        <a:latin typeface="Times New Roman" pitchFamily="18" charset="0"/>
        <a:ea typeface="+mn-ea"/>
        <a:cs typeface="+mn-cs"/>
      </a:defRPr>
    </a:lvl3pPr>
    <a:lvl4pPr marL="1371600" algn="ctr" rtl="0" fontAlgn="base">
      <a:spcBef>
        <a:spcPct val="0"/>
      </a:spcBef>
      <a:spcAft>
        <a:spcPct val="0"/>
      </a:spcAft>
      <a:defRPr sz="1600" kern="1200">
        <a:solidFill>
          <a:schemeClr val="tx1"/>
        </a:solidFill>
        <a:latin typeface="Times New Roman" pitchFamily="18" charset="0"/>
        <a:ea typeface="+mn-ea"/>
        <a:cs typeface="+mn-cs"/>
      </a:defRPr>
    </a:lvl4pPr>
    <a:lvl5pPr marL="1828800" algn="ctr" rtl="0" fontAlgn="base">
      <a:spcBef>
        <a:spcPct val="0"/>
      </a:spcBef>
      <a:spcAft>
        <a:spcPct val="0"/>
      </a:spcAft>
      <a:defRPr sz="1600" kern="1200">
        <a:solidFill>
          <a:schemeClr val="tx1"/>
        </a:solidFill>
        <a:latin typeface="Times New Roman" pitchFamily="18" charset="0"/>
        <a:ea typeface="+mn-ea"/>
        <a:cs typeface="+mn-cs"/>
      </a:defRPr>
    </a:lvl5pPr>
    <a:lvl6pPr marL="2286000" algn="l" defTabSz="914400" rtl="0" eaLnBrk="1" latinLnBrk="0" hangingPunct="1">
      <a:defRPr sz="1600" kern="1200">
        <a:solidFill>
          <a:schemeClr val="tx1"/>
        </a:solidFill>
        <a:latin typeface="Times New Roman" pitchFamily="18" charset="0"/>
        <a:ea typeface="+mn-ea"/>
        <a:cs typeface="+mn-cs"/>
      </a:defRPr>
    </a:lvl6pPr>
    <a:lvl7pPr marL="2743200" algn="l" defTabSz="914400" rtl="0" eaLnBrk="1" latinLnBrk="0" hangingPunct="1">
      <a:defRPr sz="1600" kern="1200">
        <a:solidFill>
          <a:schemeClr val="tx1"/>
        </a:solidFill>
        <a:latin typeface="Times New Roman" pitchFamily="18" charset="0"/>
        <a:ea typeface="+mn-ea"/>
        <a:cs typeface="+mn-cs"/>
      </a:defRPr>
    </a:lvl7pPr>
    <a:lvl8pPr marL="3200400" algn="l" defTabSz="914400" rtl="0" eaLnBrk="1" latinLnBrk="0" hangingPunct="1">
      <a:defRPr sz="1600" kern="1200">
        <a:solidFill>
          <a:schemeClr val="tx1"/>
        </a:solidFill>
        <a:latin typeface="Times New Roman" pitchFamily="18" charset="0"/>
        <a:ea typeface="+mn-ea"/>
        <a:cs typeface="+mn-cs"/>
      </a:defRPr>
    </a:lvl8pPr>
    <a:lvl9pPr marL="3657600" algn="l" defTabSz="914400" rtl="0" eaLnBrk="1" latinLnBrk="0" hangingPunct="1">
      <a:defRPr sz="16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C9FFFE"/>
    <a:srgbClr val="006664"/>
    <a:srgbClr val="00A4A0"/>
    <a:srgbClr val="004A48"/>
    <a:srgbClr val="00B0AC"/>
    <a:srgbClr val="2382C3"/>
    <a:srgbClr val="79BAE7"/>
    <a:srgbClr val="D8EBF8"/>
    <a:srgbClr val="BDDD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Styl jasny 3 — Ak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2833802-FEF1-4C79-8D5D-14CF1EAF98D9}" styleName="Styl jasny 2 — Ak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Styl jasny 2 — Ak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9" autoAdjust="0"/>
    <p:restoredTop sz="99149" autoAdjust="0"/>
  </p:normalViewPr>
  <p:slideViewPr>
    <p:cSldViewPr>
      <p:cViewPr>
        <p:scale>
          <a:sx n="60" d="100"/>
          <a:sy n="60" d="100"/>
        </p:scale>
        <p:origin x="-1164" y="-1152"/>
      </p:cViewPr>
      <p:guideLst>
        <p:guide orient="horz" pos="2160"/>
        <p:guide pos="2880"/>
      </p:guideLst>
    </p:cSldViewPr>
  </p:slideViewPr>
  <p:outlineViewPr>
    <p:cViewPr>
      <p:scale>
        <a:sx n="33" d="100"/>
        <a:sy n="33" d="100"/>
      </p:scale>
      <p:origin x="246"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2" d="100"/>
          <a:sy n="62" d="100"/>
        </p:scale>
        <p:origin x="-2832" y="-78"/>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Arkusz_programu_Microsoft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a:pPr>
            <a:r>
              <a:rPr lang="pl-PL" dirty="0" smtClean="0"/>
              <a:t>Koperty</a:t>
            </a:r>
            <a:r>
              <a:rPr lang="pl-PL" baseline="0" dirty="0" smtClean="0"/>
              <a:t> płatności bezpośrednich w Polsce w latach 2015-2020 </a:t>
            </a:r>
          </a:p>
          <a:p>
            <a:pPr>
              <a:defRPr/>
            </a:pPr>
            <a:r>
              <a:rPr lang="pl-PL" baseline="0" dirty="0" smtClean="0"/>
              <a:t>(w tys. EUR)</a:t>
            </a:r>
          </a:p>
        </c:rich>
      </c:tx>
      <c:layout/>
      <c:overlay val="0"/>
    </c:title>
    <c:autoTitleDeleted val="0"/>
    <c:view3D>
      <c:rotX val="15"/>
      <c:rotY val="20"/>
      <c:rAngAx val="0"/>
      <c:perspective val="30"/>
    </c:view3D>
    <c:floor>
      <c:thickness val="0"/>
    </c:floor>
    <c:sideWall>
      <c:thickness val="0"/>
    </c:sideWall>
    <c:backWall>
      <c:thickness val="0"/>
    </c:backWall>
    <c:plotArea>
      <c:layout/>
      <c:bar3DChart>
        <c:barDir val="col"/>
        <c:grouping val="clustered"/>
        <c:varyColors val="0"/>
        <c:ser>
          <c:idx val="0"/>
          <c:order val="0"/>
          <c:tx>
            <c:strRef>
              <c:f>Arkusz1!$B$1</c:f>
              <c:strCache>
                <c:ptCount val="1"/>
                <c:pt idx="0">
                  <c:v>2015</c:v>
                </c:pt>
              </c:strCache>
            </c:strRef>
          </c:tx>
          <c:invertIfNegative val="0"/>
          <c:cat>
            <c:strRef>
              <c:f>Arkusz1!$A$2</c:f>
              <c:strCache>
                <c:ptCount val="1"/>
                <c:pt idx="0">
                  <c:v>Polska</c:v>
                </c:pt>
              </c:strCache>
            </c:strRef>
          </c:cat>
          <c:val>
            <c:numRef>
              <c:f>Arkusz1!$B$2</c:f>
              <c:numCache>
                <c:formatCode>General</c:formatCode>
                <c:ptCount val="1"/>
                <c:pt idx="0">
                  <c:v>3378604</c:v>
                </c:pt>
              </c:numCache>
            </c:numRef>
          </c:val>
        </c:ser>
        <c:ser>
          <c:idx val="1"/>
          <c:order val="1"/>
          <c:tx>
            <c:strRef>
              <c:f>Arkusz1!$C$1</c:f>
              <c:strCache>
                <c:ptCount val="1"/>
                <c:pt idx="0">
                  <c:v>2016</c:v>
                </c:pt>
              </c:strCache>
            </c:strRef>
          </c:tx>
          <c:invertIfNegative val="0"/>
          <c:cat>
            <c:strRef>
              <c:f>Arkusz1!$A$2</c:f>
              <c:strCache>
                <c:ptCount val="1"/>
                <c:pt idx="0">
                  <c:v>Polska</c:v>
                </c:pt>
              </c:strCache>
            </c:strRef>
          </c:cat>
          <c:val>
            <c:numRef>
              <c:f>Arkusz1!$C$2</c:f>
              <c:numCache>
                <c:formatCode>General</c:formatCode>
                <c:ptCount val="1"/>
                <c:pt idx="0">
                  <c:v>3395300</c:v>
                </c:pt>
              </c:numCache>
            </c:numRef>
          </c:val>
        </c:ser>
        <c:ser>
          <c:idx val="2"/>
          <c:order val="2"/>
          <c:tx>
            <c:strRef>
              <c:f>Arkusz1!$D$1</c:f>
              <c:strCache>
                <c:ptCount val="1"/>
                <c:pt idx="0">
                  <c:v>2017</c:v>
                </c:pt>
              </c:strCache>
            </c:strRef>
          </c:tx>
          <c:invertIfNegative val="0"/>
          <c:cat>
            <c:strRef>
              <c:f>Arkusz1!$A$2</c:f>
              <c:strCache>
                <c:ptCount val="1"/>
                <c:pt idx="0">
                  <c:v>Polska</c:v>
                </c:pt>
              </c:strCache>
            </c:strRef>
          </c:cat>
          <c:val>
            <c:numRef>
              <c:f>Arkusz1!$D$2</c:f>
              <c:numCache>
                <c:formatCode>General</c:formatCode>
                <c:ptCount val="1"/>
                <c:pt idx="0">
                  <c:v>3411854</c:v>
                </c:pt>
              </c:numCache>
            </c:numRef>
          </c:val>
        </c:ser>
        <c:ser>
          <c:idx val="3"/>
          <c:order val="3"/>
          <c:tx>
            <c:strRef>
              <c:f>Arkusz1!$E$1</c:f>
              <c:strCache>
                <c:ptCount val="1"/>
                <c:pt idx="0">
                  <c:v>2018</c:v>
                </c:pt>
              </c:strCache>
            </c:strRef>
          </c:tx>
          <c:invertIfNegative val="0"/>
          <c:cat>
            <c:strRef>
              <c:f>Arkusz1!$A$2</c:f>
              <c:strCache>
                <c:ptCount val="1"/>
                <c:pt idx="0">
                  <c:v>Polska</c:v>
                </c:pt>
              </c:strCache>
            </c:strRef>
          </c:cat>
          <c:val>
            <c:numRef>
              <c:f>Arkusz1!$E$2</c:f>
              <c:numCache>
                <c:formatCode>General</c:formatCode>
                <c:ptCount val="1"/>
                <c:pt idx="0">
                  <c:v>3431236</c:v>
                </c:pt>
              </c:numCache>
            </c:numRef>
          </c:val>
        </c:ser>
        <c:ser>
          <c:idx val="4"/>
          <c:order val="4"/>
          <c:tx>
            <c:strRef>
              <c:f>Arkusz1!$F$1</c:f>
              <c:strCache>
                <c:ptCount val="1"/>
                <c:pt idx="0">
                  <c:v>2019</c:v>
                </c:pt>
              </c:strCache>
            </c:strRef>
          </c:tx>
          <c:invertIfNegative val="0"/>
          <c:cat>
            <c:strRef>
              <c:f>Arkusz1!$A$2</c:f>
              <c:strCache>
                <c:ptCount val="1"/>
                <c:pt idx="0">
                  <c:v>Polska</c:v>
                </c:pt>
              </c:strCache>
            </c:strRef>
          </c:cat>
          <c:val>
            <c:numRef>
              <c:f>Arkusz1!$F$2</c:f>
              <c:numCache>
                <c:formatCode>General</c:formatCode>
                <c:ptCount val="1"/>
                <c:pt idx="0">
                  <c:v>3450512</c:v>
                </c:pt>
              </c:numCache>
            </c:numRef>
          </c:val>
        </c:ser>
        <c:ser>
          <c:idx val="5"/>
          <c:order val="5"/>
          <c:tx>
            <c:strRef>
              <c:f>Arkusz1!$G$1</c:f>
              <c:strCache>
                <c:ptCount val="1"/>
                <c:pt idx="0">
                  <c:v>2020</c:v>
                </c:pt>
              </c:strCache>
            </c:strRef>
          </c:tx>
          <c:invertIfNegative val="0"/>
          <c:cat>
            <c:strRef>
              <c:f>Arkusz1!$A$2</c:f>
              <c:strCache>
                <c:ptCount val="1"/>
                <c:pt idx="0">
                  <c:v>Polska</c:v>
                </c:pt>
              </c:strCache>
            </c:strRef>
          </c:cat>
          <c:val>
            <c:numRef>
              <c:f>Arkusz1!$G$2</c:f>
              <c:numCache>
                <c:formatCode>General</c:formatCode>
                <c:ptCount val="1"/>
                <c:pt idx="0">
                  <c:v>3061518</c:v>
                </c:pt>
              </c:numCache>
            </c:numRef>
          </c:val>
        </c:ser>
        <c:dLbls>
          <c:showLegendKey val="0"/>
          <c:showVal val="0"/>
          <c:showCatName val="0"/>
          <c:showSerName val="0"/>
          <c:showPercent val="0"/>
          <c:showBubbleSize val="0"/>
        </c:dLbls>
        <c:gapWidth val="75"/>
        <c:shape val="box"/>
        <c:axId val="157478912"/>
        <c:axId val="157480448"/>
        <c:axId val="0"/>
      </c:bar3DChart>
      <c:catAx>
        <c:axId val="157478912"/>
        <c:scaling>
          <c:orientation val="minMax"/>
        </c:scaling>
        <c:delete val="0"/>
        <c:axPos val="b"/>
        <c:majorTickMark val="none"/>
        <c:minorTickMark val="none"/>
        <c:tickLblPos val="none"/>
        <c:crossAx val="157480448"/>
        <c:crosses val="autoZero"/>
        <c:auto val="1"/>
        <c:lblAlgn val="ctr"/>
        <c:lblOffset val="100"/>
        <c:noMultiLvlLbl val="0"/>
      </c:catAx>
      <c:valAx>
        <c:axId val="157480448"/>
        <c:scaling>
          <c:orientation val="minMax"/>
        </c:scaling>
        <c:delete val="1"/>
        <c:axPos val="l"/>
        <c:majorGridlines/>
        <c:numFmt formatCode="General" sourceLinked="0"/>
        <c:majorTickMark val="out"/>
        <c:minorTickMark val="none"/>
        <c:tickLblPos val="none"/>
        <c:crossAx val="157478912"/>
        <c:crosses val="autoZero"/>
        <c:crossBetween val="between"/>
      </c:valAx>
      <c:dTable>
        <c:showHorzBorder val="1"/>
        <c:showVertBorder val="1"/>
        <c:showOutline val="1"/>
        <c:showKeys val="0"/>
      </c:dTable>
    </c:plotArea>
    <c:plotVisOnly val="1"/>
    <c:dispBlanksAs val="gap"/>
    <c:showDLblsOverMax val="0"/>
  </c:chart>
  <c:txPr>
    <a:bodyPr/>
    <a:lstStyle/>
    <a:p>
      <a:pPr>
        <a:defRPr sz="1800"/>
      </a:pPr>
      <a:endParaRPr lang="pl-PL"/>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2338" name="Rectangle 2"/>
          <p:cNvSpPr>
            <a:spLocks noGrp="1" noChangeArrowheads="1"/>
          </p:cNvSpPr>
          <p:nvPr>
            <p:ph type="hdr" sz="quarter"/>
          </p:nvPr>
        </p:nvSpPr>
        <p:spPr bwMode="auto">
          <a:xfrm>
            <a:off x="2" y="3"/>
            <a:ext cx="2889265" cy="496176"/>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lvl1pPr algn="l">
              <a:defRPr sz="1200" smtClean="0">
                <a:latin typeface="Arial" charset="0"/>
              </a:defRPr>
            </a:lvl1pPr>
          </a:lstStyle>
          <a:p>
            <a:pPr>
              <a:defRPr/>
            </a:pPr>
            <a:endParaRPr lang="pl-PL" dirty="0"/>
          </a:p>
        </p:txBody>
      </p:sp>
      <p:sp>
        <p:nvSpPr>
          <p:cNvPr id="1422339" name="Rectangle 3"/>
          <p:cNvSpPr>
            <a:spLocks noGrp="1" noChangeArrowheads="1"/>
          </p:cNvSpPr>
          <p:nvPr>
            <p:ph type="dt" sz="quarter" idx="1"/>
          </p:nvPr>
        </p:nvSpPr>
        <p:spPr bwMode="auto">
          <a:xfrm>
            <a:off x="3778271" y="3"/>
            <a:ext cx="2889264" cy="496176"/>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lvl1pPr algn="r">
              <a:defRPr sz="1200" smtClean="0">
                <a:latin typeface="Arial" charset="0"/>
              </a:defRPr>
            </a:lvl1pPr>
          </a:lstStyle>
          <a:p>
            <a:pPr>
              <a:defRPr/>
            </a:pPr>
            <a:endParaRPr lang="pl-PL" dirty="0"/>
          </a:p>
        </p:txBody>
      </p:sp>
      <p:sp>
        <p:nvSpPr>
          <p:cNvPr id="1422340" name="Rectangle 4"/>
          <p:cNvSpPr>
            <a:spLocks noGrp="1" noChangeArrowheads="1"/>
          </p:cNvSpPr>
          <p:nvPr>
            <p:ph type="ftr" sz="quarter" idx="2"/>
          </p:nvPr>
        </p:nvSpPr>
        <p:spPr bwMode="auto">
          <a:xfrm>
            <a:off x="2" y="9430471"/>
            <a:ext cx="2889265" cy="496175"/>
          </a:xfrm>
          <a:prstGeom prst="rect">
            <a:avLst/>
          </a:prstGeom>
          <a:noFill/>
          <a:ln w="9525">
            <a:noFill/>
            <a:miter lim="800000"/>
            <a:headEnd/>
            <a:tailEnd/>
          </a:ln>
          <a:effectLst/>
        </p:spPr>
        <p:txBody>
          <a:bodyPr vert="horz" wrap="square" lIns="91202" tIns="45601" rIns="91202" bIns="45601" numCol="1" anchor="b" anchorCtr="0" compatLnSpc="1">
            <a:prstTxWarp prst="textNoShape">
              <a:avLst/>
            </a:prstTxWarp>
          </a:bodyPr>
          <a:lstStyle>
            <a:lvl1pPr algn="l">
              <a:defRPr sz="1200" smtClean="0">
                <a:latin typeface="Arial" charset="0"/>
              </a:defRPr>
            </a:lvl1pPr>
          </a:lstStyle>
          <a:p>
            <a:pPr>
              <a:defRPr/>
            </a:pPr>
            <a:endParaRPr lang="pl-PL" dirty="0"/>
          </a:p>
        </p:txBody>
      </p:sp>
      <p:sp>
        <p:nvSpPr>
          <p:cNvPr id="1422341" name="Rectangle 5"/>
          <p:cNvSpPr>
            <a:spLocks noGrp="1" noChangeArrowheads="1"/>
          </p:cNvSpPr>
          <p:nvPr>
            <p:ph type="sldNum" sz="quarter" idx="3"/>
          </p:nvPr>
        </p:nvSpPr>
        <p:spPr bwMode="auto">
          <a:xfrm>
            <a:off x="3778271" y="9430471"/>
            <a:ext cx="2889264" cy="496175"/>
          </a:xfrm>
          <a:prstGeom prst="rect">
            <a:avLst/>
          </a:prstGeom>
          <a:noFill/>
          <a:ln w="9525">
            <a:noFill/>
            <a:miter lim="800000"/>
            <a:headEnd/>
            <a:tailEnd/>
          </a:ln>
          <a:effectLst/>
        </p:spPr>
        <p:txBody>
          <a:bodyPr vert="horz" wrap="square" lIns="91202" tIns="45601" rIns="91202" bIns="45601" numCol="1" anchor="b" anchorCtr="0" compatLnSpc="1">
            <a:prstTxWarp prst="textNoShape">
              <a:avLst/>
            </a:prstTxWarp>
          </a:bodyPr>
          <a:lstStyle>
            <a:lvl1pPr algn="r">
              <a:defRPr sz="1200" smtClean="0">
                <a:latin typeface="Arial" charset="0"/>
              </a:defRPr>
            </a:lvl1pPr>
          </a:lstStyle>
          <a:p>
            <a:pPr>
              <a:defRPr/>
            </a:pPr>
            <a:fld id="{9F224BDA-D080-47B6-9E08-E5989FF61B0F}" type="slidenum">
              <a:rPr lang="pl-PL"/>
              <a:pPr>
                <a:defRPr/>
              </a:pPr>
              <a:t>‹#›</a:t>
            </a:fld>
            <a:endParaRPr lang="pl-PL" dirty="0"/>
          </a:p>
        </p:txBody>
      </p:sp>
    </p:spTree>
    <p:extLst>
      <p:ext uri="{BB962C8B-B14F-4D97-AF65-F5344CB8AC3E}">
        <p14:creationId xmlns:p14="http://schemas.microsoft.com/office/powerpoint/2010/main" val="286727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2" y="3"/>
            <a:ext cx="2889265" cy="496176"/>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lvl1pPr algn="l">
              <a:defRPr sz="1200" smtClean="0">
                <a:latin typeface="Arial" charset="0"/>
              </a:defRPr>
            </a:lvl1pPr>
          </a:lstStyle>
          <a:p>
            <a:pPr>
              <a:defRPr/>
            </a:pPr>
            <a:endParaRPr lang="pl-PL" dirty="0"/>
          </a:p>
        </p:txBody>
      </p:sp>
      <p:sp>
        <p:nvSpPr>
          <p:cNvPr id="7171" name="Rectangle 3"/>
          <p:cNvSpPr>
            <a:spLocks noGrp="1" noChangeArrowheads="1"/>
          </p:cNvSpPr>
          <p:nvPr>
            <p:ph type="dt" idx="1"/>
          </p:nvPr>
        </p:nvSpPr>
        <p:spPr bwMode="auto">
          <a:xfrm>
            <a:off x="3778271" y="3"/>
            <a:ext cx="2889264" cy="496176"/>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lvl1pPr algn="r">
              <a:defRPr sz="1200" smtClean="0">
                <a:latin typeface="Arial" charset="0"/>
              </a:defRPr>
            </a:lvl1pPr>
          </a:lstStyle>
          <a:p>
            <a:pPr>
              <a:defRPr/>
            </a:pPr>
            <a:endParaRPr lang="pl-PL" dirty="0"/>
          </a:p>
        </p:txBody>
      </p:sp>
      <p:sp>
        <p:nvSpPr>
          <p:cNvPr id="18436" name="Rectangle 4"/>
          <p:cNvSpPr>
            <a:spLocks noGrp="1" noRot="1" noChangeAspect="1" noChangeArrowheads="1" noTextEdit="1"/>
          </p:cNvSpPr>
          <p:nvPr>
            <p:ph type="sldImg" idx="2"/>
          </p:nvPr>
        </p:nvSpPr>
        <p:spPr bwMode="auto">
          <a:xfrm>
            <a:off x="852488" y="742950"/>
            <a:ext cx="4964112" cy="3724275"/>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66756" y="4716026"/>
            <a:ext cx="5335580" cy="4467146"/>
          </a:xfrm>
          <a:prstGeom prst="rect">
            <a:avLst/>
          </a:prstGeom>
          <a:noFill/>
          <a:ln w="9525">
            <a:noFill/>
            <a:miter lim="800000"/>
            <a:headEnd/>
            <a:tailEnd/>
          </a:ln>
          <a:effectLst/>
        </p:spPr>
        <p:txBody>
          <a:bodyPr vert="horz" wrap="square" lIns="91202" tIns="45601" rIns="91202" bIns="45601" numCol="1" anchor="t" anchorCtr="0" compatLnSpc="1">
            <a:prstTxWarp prst="textNoShape">
              <a:avLst/>
            </a:prstTxWarp>
          </a:bodyPr>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p>
        </p:txBody>
      </p:sp>
      <p:sp>
        <p:nvSpPr>
          <p:cNvPr id="7174" name="Rectangle 6"/>
          <p:cNvSpPr>
            <a:spLocks noGrp="1" noChangeArrowheads="1"/>
          </p:cNvSpPr>
          <p:nvPr>
            <p:ph type="ftr" sz="quarter" idx="4"/>
          </p:nvPr>
        </p:nvSpPr>
        <p:spPr bwMode="auto">
          <a:xfrm>
            <a:off x="2" y="9430471"/>
            <a:ext cx="2889265" cy="496175"/>
          </a:xfrm>
          <a:prstGeom prst="rect">
            <a:avLst/>
          </a:prstGeom>
          <a:noFill/>
          <a:ln w="9525">
            <a:noFill/>
            <a:miter lim="800000"/>
            <a:headEnd/>
            <a:tailEnd/>
          </a:ln>
          <a:effectLst/>
        </p:spPr>
        <p:txBody>
          <a:bodyPr vert="horz" wrap="square" lIns="91202" tIns="45601" rIns="91202" bIns="45601" numCol="1" anchor="b" anchorCtr="0" compatLnSpc="1">
            <a:prstTxWarp prst="textNoShape">
              <a:avLst/>
            </a:prstTxWarp>
          </a:bodyPr>
          <a:lstStyle>
            <a:lvl1pPr algn="l">
              <a:defRPr sz="1200" smtClean="0">
                <a:latin typeface="Arial" charset="0"/>
              </a:defRPr>
            </a:lvl1pPr>
          </a:lstStyle>
          <a:p>
            <a:pPr>
              <a:defRPr/>
            </a:pPr>
            <a:endParaRPr lang="pl-PL" dirty="0"/>
          </a:p>
        </p:txBody>
      </p:sp>
      <p:sp>
        <p:nvSpPr>
          <p:cNvPr id="7175" name="Rectangle 7"/>
          <p:cNvSpPr>
            <a:spLocks noGrp="1" noChangeArrowheads="1"/>
          </p:cNvSpPr>
          <p:nvPr>
            <p:ph type="sldNum" sz="quarter" idx="5"/>
          </p:nvPr>
        </p:nvSpPr>
        <p:spPr bwMode="auto">
          <a:xfrm>
            <a:off x="3778271" y="9430471"/>
            <a:ext cx="2889264" cy="496175"/>
          </a:xfrm>
          <a:prstGeom prst="rect">
            <a:avLst/>
          </a:prstGeom>
          <a:noFill/>
          <a:ln w="9525">
            <a:noFill/>
            <a:miter lim="800000"/>
            <a:headEnd/>
            <a:tailEnd/>
          </a:ln>
          <a:effectLst/>
        </p:spPr>
        <p:txBody>
          <a:bodyPr vert="horz" wrap="square" lIns="91202" tIns="45601" rIns="91202" bIns="45601" numCol="1" anchor="b" anchorCtr="0" compatLnSpc="1">
            <a:prstTxWarp prst="textNoShape">
              <a:avLst/>
            </a:prstTxWarp>
          </a:bodyPr>
          <a:lstStyle>
            <a:lvl1pPr algn="r">
              <a:defRPr sz="1200" smtClean="0">
                <a:latin typeface="Arial" charset="0"/>
              </a:defRPr>
            </a:lvl1pPr>
          </a:lstStyle>
          <a:p>
            <a:pPr>
              <a:defRPr/>
            </a:pPr>
            <a:fld id="{52724585-09D0-4679-BA44-9159E1473285}" type="slidenum">
              <a:rPr lang="pl-PL"/>
              <a:pPr>
                <a:defRPr/>
              </a:pPr>
              <a:t>‹#›</a:t>
            </a:fld>
            <a:endParaRPr lang="pl-PL" dirty="0"/>
          </a:p>
        </p:txBody>
      </p:sp>
    </p:spTree>
    <p:extLst>
      <p:ext uri="{BB962C8B-B14F-4D97-AF65-F5344CB8AC3E}">
        <p14:creationId xmlns:p14="http://schemas.microsoft.com/office/powerpoint/2010/main" val="412394315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xfrm>
            <a:off x="889007" y="4716026"/>
            <a:ext cx="4891079" cy="4467146"/>
          </a:xfrm>
          <a:noFill/>
          <a:ln/>
        </p:spPr>
        <p:txBody>
          <a:bodyPr/>
          <a:lstStyle/>
          <a:p>
            <a:pPr eaLnBrk="1" hangingPunct="1"/>
            <a:endParaRPr lang="pl-PL"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lvl1pPr>
              <a:defRPr sz="2400" b="1">
                <a:latin typeface="Cambria" pitchFamily="18" charset="0"/>
              </a:defRPr>
            </a:lvl1pPr>
          </a:lstStyle>
          <a:p>
            <a:r>
              <a:rPr lang="pl-PL" dirty="0" smtClean="0"/>
              <a:t>Kliknij, aby edytować styl</a:t>
            </a:r>
            <a:endParaRPr lang="pl-PL" dirty="0"/>
          </a:p>
        </p:txBody>
      </p:sp>
      <p:sp>
        <p:nvSpPr>
          <p:cNvPr id="3" name="Podtytuł 2"/>
          <p:cNvSpPr>
            <a:spLocks noGrp="1"/>
          </p:cNvSpPr>
          <p:nvPr>
            <p:ph type="subTitle" idx="1"/>
          </p:nvPr>
        </p:nvSpPr>
        <p:spPr>
          <a:xfrm>
            <a:off x="1371600" y="3886200"/>
            <a:ext cx="6400800" cy="1752600"/>
          </a:xfrm>
        </p:spPr>
        <p:txBody>
          <a:bodyPr/>
          <a:lstStyle>
            <a:lvl1pPr marL="0" indent="0" algn="ctr">
              <a:buNone/>
              <a:defRPr sz="2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dirty="0" smtClean="0"/>
              <a:t>Kliknij, aby edytować styl wzorca podtytułu</a:t>
            </a:r>
            <a:endParaRPr lang="pl-PL" dirty="0"/>
          </a:p>
        </p:txBody>
      </p:sp>
      <p:sp>
        <p:nvSpPr>
          <p:cNvPr id="5" name="Rectangle 5"/>
          <p:cNvSpPr>
            <a:spLocks noGrp="1" noChangeArrowheads="1"/>
          </p:cNvSpPr>
          <p:nvPr>
            <p:ph type="ftr" sz="quarter" idx="11"/>
          </p:nvPr>
        </p:nvSpPr>
        <p:spPr>
          <a:ln/>
        </p:spPr>
        <p:txBody>
          <a:bodyPr/>
          <a:lstStyle>
            <a:lvl1pPr>
              <a:defRPr i="1"/>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atin typeface="Cambria" pitchFamily="18" charset="0"/>
              </a:defRPr>
            </a:lvl1pPr>
          </a:lstStyle>
          <a:p>
            <a:r>
              <a:rPr lang="pl-PL" dirty="0" smtClean="0"/>
              <a:t>Kliknij, aby edytować styl</a:t>
            </a:r>
            <a:endParaRPr lang="pl-PL" dirty="0"/>
          </a:p>
        </p:txBody>
      </p:sp>
      <p:sp>
        <p:nvSpPr>
          <p:cNvPr id="3" name="Symbol zastępczy tytułu pionowego 2"/>
          <p:cNvSpPr>
            <a:spLocks noGrp="1"/>
          </p:cNvSpPr>
          <p:nvPr>
            <p:ph type="body" orient="vert" idx="1"/>
          </p:nvPr>
        </p:nvSpPr>
        <p:spPr/>
        <p:txBody>
          <a:bodyPr vert="eaVert"/>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515100" y="620713"/>
            <a:ext cx="1943100" cy="5475287"/>
          </a:xfrm>
        </p:spPr>
        <p:txBody>
          <a:bodyPr vert="eaVert"/>
          <a:lstStyle>
            <a:lvl1pPr>
              <a:defRPr sz="2000">
                <a:latin typeface="Cambria" pitchFamily="18" charset="0"/>
              </a:defRPr>
            </a:lvl1pPr>
          </a:lstStyle>
          <a:p>
            <a:r>
              <a:rPr lang="pl-PL" dirty="0" smtClean="0"/>
              <a:t>Kliknij, aby edytować styl</a:t>
            </a:r>
            <a:endParaRPr lang="pl-PL" dirty="0"/>
          </a:p>
        </p:txBody>
      </p:sp>
      <p:sp>
        <p:nvSpPr>
          <p:cNvPr id="3" name="Symbol zastępczy tytułu pionowego 2"/>
          <p:cNvSpPr>
            <a:spLocks noGrp="1"/>
          </p:cNvSpPr>
          <p:nvPr>
            <p:ph type="body" orient="vert" idx="1"/>
          </p:nvPr>
        </p:nvSpPr>
        <p:spPr>
          <a:xfrm>
            <a:off x="684213" y="620713"/>
            <a:ext cx="5678487" cy="5475287"/>
          </a:xfrm>
        </p:spPr>
        <p:txBody>
          <a:bodyPr vert="eaVert"/>
          <a:lstStyle>
            <a:lvl1pPr>
              <a:defRPr sz="2400"/>
            </a:lvl1pPr>
            <a:lvl2pPr>
              <a:defRPr sz="1800"/>
            </a:lvl2pPr>
            <a:lvl3pPr>
              <a:defRPr sz="1600"/>
            </a:lvl3pPr>
            <a:lvl4pPr>
              <a:defRPr sz="1600"/>
            </a:lvl4pPr>
            <a:lvl5pPr>
              <a:defRPr sz="1600"/>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ytuł i diagram lub schemat organizacyjny">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1143000"/>
          </a:xfrm>
        </p:spPr>
        <p:txBody>
          <a:bodyPr/>
          <a:lstStyle>
            <a:lvl1pPr>
              <a:defRPr sz="2400" b="1"/>
            </a:lvl1pPr>
          </a:lstStyle>
          <a:p>
            <a:r>
              <a:rPr lang="pl-PL" dirty="0" smtClean="0"/>
              <a:t>Kliknij, aby edytować styl</a:t>
            </a:r>
            <a:endParaRPr lang="pl-PL" dirty="0"/>
          </a:p>
        </p:txBody>
      </p:sp>
      <p:sp>
        <p:nvSpPr>
          <p:cNvPr id="3" name="Symbol zastępczy obiektu SmartArt 2"/>
          <p:cNvSpPr>
            <a:spLocks noGrp="1"/>
          </p:cNvSpPr>
          <p:nvPr>
            <p:ph type="dgm" idx="1"/>
          </p:nvPr>
        </p:nvSpPr>
        <p:spPr>
          <a:xfrm>
            <a:off x="685800" y="1981200"/>
            <a:ext cx="7772400" cy="4114800"/>
          </a:xfrm>
        </p:spPr>
        <p:txBody>
          <a:bodyPr/>
          <a:lstStyle/>
          <a:p>
            <a:pPr lvl="0"/>
            <a:endParaRPr lang="pl-PL" noProof="0" dirty="0" smtClean="0"/>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ytuł i tabela">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1143000"/>
          </a:xfrm>
        </p:spPr>
        <p:txBody>
          <a:bodyPr/>
          <a:lstStyle>
            <a:lvl1pPr>
              <a:defRPr sz="2400" b="1">
                <a:latin typeface="Cambria" pitchFamily="18" charset="0"/>
                <a:cs typeface="Times New Roman" pitchFamily="18" charset="0"/>
              </a:defRPr>
            </a:lvl1pPr>
          </a:lstStyle>
          <a:p>
            <a:r>
              <a:rPr lang="pl-PL" dirty="0" smtClean="0"/>
              <a:t>Kliknij, aby edytować styl</a:t>
            </a:r>
            <a:endParaRPr lang="pl-PL" dirty="0"/>
          </a:p>
        </p:txBody>
      </p:sp>
      <p:sp>
        <p:nvSpPr>
          <p:cNvPr id="3" name="Symbol zastępczy tabeli 2"/>
          <p:cNvSpPr>
            <a:spLocks noGrp="1"/>
          </p:cNvSpPr>
          <p:nvPr>
            <p:ph type="tbl" idx="1"/>
          </p:nvPr>
        </p:nvSpPr>
        <p:spPr>
          <a:xfrm>
            <a:off x="685800" y="1981200"/>
            <a:ext cx="7772400" cy="4114800"/>
          </a:xfrm>
        </p:spPr>
        <p:txBody>
          <a:bodyPr/>
          <a:lstStyle>
            <a:lvl1pPr>
              <a:defRPr>
                <a:latin typeface="Cambria" pitchFamily="18" charset="0"/>
                <a:cs typeface="Times New Roman" pitchFamily="18" charset="0"/>
              </a:defRPr>
            </a:lvl1pPr>
          </a:lstStyle>
          <a:p>
            <a:pPr lvl="0"/>
            <a:endParaRPr lang="pl-PL" noProof="0" dirty="0" smtClean="0"/>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ytuł i wykres">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1143000"/>
          </a:xfrm>
        </p:spPr>
        <p:txBody>
          <a:bodyPr/>
          <a:lstStyle>
            <a:lvl1pPr>
              <a:defRPr sz="2400" b="1">
                <a:latin typeface="Cambria" pitchFamily="18" charset="0"/>
                <a:cs typeface="Times New Roman" pitchFamily="18" charset="0"/>
              </a:defRPr>
            </a:lvl1pPr>
          </a:lstStyle>
          <a:p>
            <a:r>
              <a:rPr lang="pl-PL" dirty="0" smtClean="0"/>
              <a:t>Kliknij, aby edytować styl</a:t>
            </a:r>
            <a:endParaRPr lang="pl-PL" dirty="0"/>
          </a:p>
        </p:txBody>
      </p:sp>
      <p:sp>
        <p:nvSpPr>
          <p:cNvPr id="3" name="Symbol zastępczy wykresu 2"/>
          <p:cNvSpPr>
            <a:spLocks noGrp="1"/>
          </p:cNvSpPr>
          <p:nvPr>
            <p:ph type="chart" idx="1"/>
          </p:nvPr>
        </p:nvSpPr>
        <p:spPr>
          <a:xfrm>
            <a:off x="685800" y="1981200"/>
            <a:ext cx="7772400" cy="4114800"/>
          </a:xfrm>
        </p:spPr>
        <p:txBody>
          <a:bodyPr/>
          <a:lstStyle>
            <a:lvl1pPr>
              <a:defRPr>
                <a:latin typeface="Cambria" pitchFamily="18" charset="0"/>
                <a:cs typeface="Times New Roman" pitchFamily="18" charset="0"/>
              </a:defRPr>
            </a:lvl1pPr>
          </a:lstStyle>
          <a:p>
            <a:pPr lvl="0"/>
            <a:endParaRPr lang="pl-PL" noProof="0" dirty="0" smtClean="0"/>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ytuł, tekst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1143000"/>
          </a:xfrm>
        </p:spPr>
        <p:txBody>
          <a:bodyPr/>
          <a:lstStyle>
            <a:lvl1pPr>
              <a:defRPr sz="2400" b="1">
                <a:latin typeface="Cambria" pitchFamily="18" charset="0"/>
                <a:cs typeface="Times New Roman" pitchFamily="18" charset="0"/>
              </a:defRPr>
            </a:lvl1pPr>
          </a:lstStyle>
          <a:p>
            <a:r>
              <a:rPr lang="pl-PL" dirty="0" smtClean="0"/>
              <a:t>Kliknij, aby edytować styl</a:t>
            </a:r>
            <a:endParaRPr lang="pl-PL" dirty="0"/>
          </a:p>
        </p:txBody>
      </p:sp>
      <p:sp>
        <p:nvSpPr>
          <p:cNvPr id="3" name="Symbol zastępczy tekstu 2"/>
          <p:cNvSpPr>
            <a:spLocks noGrp="1"/>
          </p:cNvSpPr>
          <p:nvPr>
            <p:ph type="body" sz="half" idx="1"/>
          </p:nvPr>
        </p:nvSpPr>
        <p:spPr>
          <a:xfrm>
            <a:off x="685800" y="1981200"/>
            <a:ext cx="3810000" cy="4114800"/>
          </a:xfrm>
        </p:spPr>
        <p:txBody>
          <a:bodyPr/>
          <a:lstStyle>
            <a:lvl1pPr>
              <a:defRPr sz="2000">
                <a:latin typeface="Cambria" pitchFamily="18" charset="0"/>
                <a:cs typeface="Times New Roman" pitchFamily="18" charset="0"/>
              </a:defRPr>
            </a:lvl1pPr>
            <a:lvl2pPr>
              <a:defRPr sz="2000">
                <a:latin typeface="Cambria" pitchFamily="18" charset="0"/>
                <a:cs typeface="Times New Roman" pitchFamily="18" charset="0"/>
              </a:defRPr>
            </a:lvl2pPr>
            <a:lvl3pPr>
              <a:defRPr sz="2000">
                <a:latin typeface="Cambria" pitchFamily="18" charset="0"/>
                <a:cs typeface="Times New Roman" pitchFamily="18" charset="0"/>
              </a:defRPr>
            </a:lvl3pPr>
            <a:lvl4pPr>
              <a:defRPr sz="2000">
                <a:latin typeface="Cambria" pitchFamily="18" charset="0"/>
                <a:cs typeface="Times New Roman" pitchFamily="18" charset="0"/>
              </a:defRPr>
            </a:lvl4pPr>
            <a:lvl5pPr>
              <a:defRPr sz="2000">
                <a:latin typeface="Cambria" pitchFamily="18" charset="0"/>
                <a:cs typeface="Times New Roman" pitchFamily="18"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4" name="Symbol zastępczy zawartości 3"/>
          <p:cNvSpPr>
            <a:spLocks noGrp="1"/>
          </p:cNvSpPr>
          <p:nvPr>
            <p:ph sz="half" idx="2"/>
          </p:nvPr>
        </p:nvSpPr>
        <p:spPr>
          <a:xfrm>
            <a:off x="4648200" y="1981200"/>
            <a:ext cx="3810000" cy="4114800"/>
          </a:xfrm>
        </p:spPr>
        <p:txBody>
          <a:bodyPr/>
          <a:lstStyle>
            <a:lvl1pPr>
              <a:defRPr sz="2000">
                <a:latin typeface="Cambria" pitchFamily="18" charset="0"/>
                <a:cs typeface="Times New Roman" pitchFamily="18" charset="0"/>
              </a:defRPr>
            </a:lvl1pPr>
            <a:lvl2pPr>
              <a:defRPr sz="2000">
                <a:latin typeface="Cambria" pitchFamily="18" charset="0"/>
                <a:cs typeface="Times New Roman" pitchFamily="18" charset="0"/>
              </a:defRPr>
            </a:lvl2pPr>
            <a:lvl3pPr>
              <a:defRPr sz="2000">
                <a:latin typeface="Cambria" pitchFamily="18" charset="0"/>
                <a:cs typeface="Times New Roman" pitchFamily="18" charset="0"/>
              </a:defRPr>
            </a:lvl3pPr>
            <a:lvl4pPr>
              <a:defRPr sz="2000">
                <a:latin typeface="Cambria" pitchFamily="18" charset="0"/>
                <a:cs typeface="Times New Roman" pitchFamily="18" charset="0"/>
              </a:defRPr>
            </a:lvl4pPr>
            <a:lvl5pPr>
              <a:defRPr sz="2000">
                <a:latin typeface="Cambria" pitchFamily="18" charset="0"/>
                <a:cs typeface="Times New Roman" pitchFamily="18" charset="0"/>
              </a:defRPr>
            </a:lvl5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6"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8"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2400" b="1">
                <a:latin typeface="Cambria" pitchFamily="18" charset="0"/>
              </a:defRPr>
            </a:lvl1pPr>
          </a:lstStyle>
          <a:p>
            <a:r>
              <a:rPr lang="pl-PL" dirty="0" smtClean="0"/>
              <a:t>Kliknij, aby edytować styl</a:t>
            </a:r>
            <a:endParaRPr lang="pl-PL" dirty="0"/>
          </a:p>
        </p:txBody>
      </p:sp>
      <p:sp>
        <p:nvSpPr>
          <p:cNvPr id="3" name="Symbol zastępczy zawartości 2"/>
          <p:cNvSpPr>
            <a:spLocks noGrp="1"/>
          </p:cNvSpPr>
          <p:nvPr>
            <p:ph idx="1"/>
          </p:nvPr>
        </p:nvSpPr>
        <p:spPr/>
        <p:txBody>
          <a:body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5" name="Rectangle 5"/>
          <p:cNvSpPr>
            <a:spLocks noGrp="1" noChangeArrowheads="1"/>
          </p:cNvSpPr>
          <p:nvPr>
            <p:ph type="ftr" sz="quarter" idx="11"/>
          </p:nvPr>
        </p:nvSpPr>
        <p:spPr>
          <a:ln/>
        </p:spPr>
        <p:txBody>
          <a:bodyPr/>
          <a:lstStyle>
            <a:lvl1pPr>
              <a:defRPr i="1"/>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2000" b="1" cap="all">
                <a:latin typeface="Cambria" pitchFamily="18" charset="0"/>
              </a:defRPr>
            </a:lvl1pPr>
          </a:lstStyle>
          <a:p>
            <a:r>
              <a:rPr lang="pl-PL" dirty="0" smtClean="0"/>
              <a:t>Kliknij, aby edytować styl</a:t>
            </a:r>
            <a:endParaRPr lang="pl-PL" dirty="0"/>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dirty="0" smtClean="0"/>
              <a:t>Kliknij, aby edytować style wzorca tekstu</a:t>
            </a:r>
          </a:p>
        </p:txBody>
      </p:sp>
      <p:sp>
        <p:nvSpPr>
          <p:cNvPr id="5"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7"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2400" b="1">
                <a:latin typeface="Cambria" pitchFamily="18" charset="0"/>
              </a:defRPr>
            </a:lvl1pPr>
          </a:lstStyle>
          <a:p>
            <a:r>
              <a:rPr lang="pl-PL" dirty="0" smtClean="0"/>
              <a:t>Kliknij, aby edytować styl</a:t>
            </a:r>
            <a:endParaRPr lang="pl-PL" dirty="0"/>
          </a:p>
        </p:txBody>
      </p:sp>
      <p:sp>
        <p:nvSpPr>
          <p:cNvPr id="3" name="Symbol zastępczy zawartości 2"/>
          <p:cNvSpPr>
            <a:spLocks noGrp="1"/>
          </p:cNvSpPr>
          <p:nvPr>
            <p:ph sz="half" idx="1"/>
          </p:nvPr>
        </p:nvSpPr>
        <p:spPr>
          <a:xfrm>
            <a:off x="685800" y="1981200"/>
            <a:ext cx="3810000" cy="4114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981200"/>
            <a:ext cx="3810000" cy="4114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8"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67544" y="404664"/>
            <a:ext cx="8229600" cy="1156990"/>
          </a:xfrm>
        </p:spPr>
        <p:txBody>
          <a:bodyPr/>
          <a:lstStyle>
            <a:lvl1pPr>
              <a:defRPr sz="2400" b="1">
                <a:latin typeface="+mn-lt"/>
              </a:defRPr>
            </a:lvl1pPr>
          </a:lstStyle>
          <a:p>
            <a:r>
              <a:rPr lang="pl-PL" dirty="0" smtClean="0"/>
              <a:t>Kliknij, aby edytować styl</a:t>
            </a:r>
            <a:endParaRPr lang="pl-PL" dirty="0"/>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dirty="0"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8"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10"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sz="2400" b="1">
                <a:latin typeface="Cambria" pitchFamily="18" charset="0"/>
              </a:defRPr>
            </a:lvl1pPr>
          </a:lstStyle>
          <a:p>
            <a:r>
              <a:rPr lang="pl-PL" dirty="0" smtClean="0"/>
              <a:t>Kliknij, aby edytować styl</a:t>
            </a:r>
            <a:endParaRPr lang="pl-PL" dirty="0"/>
          </a:p>
        </p:txBody>
      </p:sp>
      <p:sp>
        <p:nvSpPr>
          <p:cNvPr id="4"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6"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5"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atin typeface="Cambria" pitchFamily="18" charset="0"/>
              </a:defRPr>
            </a:lvl1pPr>
          </a:lstStyle>
          <a:p>
            <a:r>
              <a:rPr lang="pl-PL" dirty="0" smtClean="0"/>
              <a:t>Kliknij, aby edytować styl</a:t>
            </a:r>
            <a:endParaRPr lang="pl-PL" dirty="0"/>
          </a:p>
        </p:txBody>
      </p:sp>
      <p:sp>
        <p:nvSpPr>
          <p:cNvPr id="3" name="Symbol zastępczy zawartości 2"/>
          <p:cNvSpPr>
            <a:spLocks noGrp="1"/>
          </p:cNvSpPr>
          <p:nvPr>
            <p:ph idx="1"/>
          </p:nvPr>
        </p:nvSpPr>
        <p:spPr>
          <a:xfrm>
            <a:off x="3575050" y="273050"/>
            <a:ext cx="5111750" cy="5853113"/>
          </a:xfrm>
        </p:spPr>
        <p:txBody>
          <a:bodyPr/>
          <a:lstStyle>
            <a:lvl1pPr>
              <a:defRPr sz="20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endParaRPr lang="pl-PL" dirty="0"/>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
        <p:nvSpPr>
          <p:cNvPr id="6"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8"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atin typeface="Cambria" pitchFamily="18" charset="0"/>
              </a:defRPr>
            </a:lvl1pPr>
          </a:lstStyle>
          <a:p>
            <a:r>
              <a:rPr lang="pl-PL" dirty="0" smtClean="0"/>
              <a:t>Kliknij, aby edytować styl</a:t>
            </a:r>
            <a:endParaRPr lang="pl-PL" dirty="0"/>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dirty="0" smtClean="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dirty="0" smtClean="0"/>
              <a:t>Kliknij, aby edytować style wzorca tekstu</a:t>
            </a:r>
          </a:p>
        </p:txBody>
      </p:sp>
      <p:sp>
        <p:nvSpPr>
          <p:cNvPr id="6" name="Rectangle 5"/>
          <p:cNvSpPr>
            <a:spLocks noGrp="1" noChangeArrowheads="1"/>
          </p:cNvSpPr>
          <p:nvPr>
            <p:ph type="ftr" sz="quarter" idx="11"/>
          </p:nvPr>
        </p:nvSpPr>
        <p:spPr>
          <a:ln/>
        </p:spPr>
        <p:txBody>
          <a:bodyPr/>
          <a:lstStyle>
            <a:lvl1pPr>
              <a:defRPr/>
            </a:lvl1pPr>
          </a:lstStyle>
          <a:p>
            <a:pPr>
              <a:defRPr/>
            </a:pPr>
            <a:r>
              <a:rPr lang="pl-PL" dirty="0" smtClean="0"/>
              <a:t>Opracowano w Departamencie Programowania i Sprawozdawczości</a:t>
            </a: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endParaRPr lang="pl-PL" dirty="0"/>
          </a:p>
        </p:txBody>
      </p:sp>
      <p:pic>
        <p:nvPicPr>
          <p:cNvPr id="8" name="Picture 7"/>
          <p:cNvPicPr>
            <a:picLocks noChangeAspect="1" noChangeArrowheads="1"/>
          </p:cNvPicPr>
          <p:nvPr userDrawn="1"/>
        </p:nvPicPr>
        <p:blipFill>
          <a:blip r:embed="rId2" cstate="print"/>
          <a:srcRect/>
          <a:stretch>
            <a:fillRect/>
          </a:stretch>
        </p:blipFill>
        <p:spPr bwMode="auto">
          <a:xfrm>
            <a:off x="96838" y="115888"/>
            <a:ext cx="874712" cy="874712"/>
          </a:xfrm>
          <a:prstGeom prst="rect">
            <a:avLst/>
          </a:prstGeom>
          <a:noFill/>
          <a:ln w="9525" algn="ctr">
            <a:noFill/>
            <a:miter lim="800000"/>
            <a:headEnd/>
            <a:tailEnd/>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cstate="print"/>
          <a:srcRect/>
          <a:tile tx="0" ty="0" sx="100000" sy="100000" flip="none" algn="tl"/>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84213" y="620713"/>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l-PL" dirty="0" smtClean="0"/>
              <a:t>Kliknij, aby edytować styl wzorca tytułu</a:t>
            </a:r>
          </a:p>
        </p:txBody>
      </p:sp>
      <p:sp>
        <p:nvSpPr>
          <p:cNvPr id="614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dirty="0" smtClean="0"/>
              <a:t>Kliknij, aby edytować style wzorca tekstu</a:t>
            </a:r>
          </a:p>
          <a:p>
            <a:pPr lvl="1"/>
            <a:r>
              <a:rPr lang="pl-PL" dirty="0" smtClean="0"/>
              <a:t>Drugi poziom</a:t>
            </a:r>
          </a:p>
          <a:p>
            <a:pPr lvl="2"/>
            <a:r>
              <a:rPr lang="pl-PL" dirty="0" smtClean="0"/>
              <a:t>Trzeci poziom</a:t>
            </a:r>
          </a:p>
          <a:p>
            <a:pPr lvl="3"/>
            <a:r>
              <a:rPr lang="pl-PL" dirty="0" smtClean="0"/>
              <a:t>Czwarty poziom</a:t>
            </a:r>
          </a:p>
          <a:p>
            <a:pPr lvl="4"/>
            <a:r>
              <a:rPr lang="pl-PL" dirty="0" smtClean="0"/>
              <a:t>Piąty poziom</a:t>
            </a:r>
          </a:p>
        </p:txBody>
      </p:sp>
      <p:sp>
        <p:nvSpPr>
          <p:cNvPr id="1690629" name="Rectangle 5"/>
          <p:cNvSpPr>
            <a:spLocks noGrp="1" noChangeArrowheads="1"/>
          </p:cNvSpPr>
          <p:nvPr>
            <p:ph type="ftr" sz="quarter" idx="3"/>
          </p:nvPr>
        </p:nvSpPr>
        <p:spPr bwMode="auto">
          <a:xfrm>
            <a:off x="250825" y="6616700"/>
            <a:ext cx="5689600" cy="268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i="1" smtClean="0">
                <a:solidFill>
                  <a:srgbClr val="008000"/>
                </a:solidFill>
                <a:latin typeface="+mn-lt"/>
              </a:defRPr>
            </a:lvl1pPr>
          </a:lstStyle>
          <a:p>
            <a:pPr>
              <a:defRPr/>
            </a:pPr>
            <a:r>
              <a:rPr lang="pl-PL" dirty="0" smtClean="0"/>
              <a:t>Opracowano w Departamencie Programowania i Sprawozdawczości</a:t>
            </a:r>
            <a:endParaRPr lang="en-GB" dirty="0"/>
          </a:p>
        </p:txBody>
      </p:sp>
      <p:sp>
        <p:nvSpPr>
          <p:cNvPr id="1690630" name="Rectangle 6"/>
          <p:cNvSpPr>
            <a:spLocks noGrp="1" noChangeArrowheads="1"/>
          </p:cNvSpPr>
          <p:nvPr>
            <p:ph type="sldNum" sz="quarter" idx="4"/>
          </p:nvPr>
        </p:nvSpPr>
        <p:spPr bwMode="auto">
          <a:xfrm>
            <a:off x="6227763" y="6616700"/>
            <a:ext cx="2665412" cy="2682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solidFill>
                  <a:srgbClr val="008000"/>
                </a:solidFill>
                <a:latin typeface="+mn-lt"/>
              </a:defRPr>
            </a:lvl1pPr>
          </a:lstStyle>
          <a:p>
            <a:pPr>
              <a:defRPr/>
            </a:pPr>
            <a:endParaRPr lang="pl-PL" dirty="0"/>
          </a:p>
        </p:txBody>
      </p:sp>
      <p:sp>
        <p:nvSpPr>
          <p:cNvPr id="1690632" name="Line 8"/>
          <p:cNvSpPr>
            <a:spLocks noChangeShapeType="1"/>
          </p:cNvSpPr>
          <p:nvPr/>
        </p:nvSpPr>
        <p:spPr bwMode="auto">
          <a:xfrm>
            <a:off x="1116013" y="620713"/>
            <a:ext cx="6769100" cy="0"/>
          </a:xfrm>
          <a:prstGeom prst="line">
            <a:avLst/>
          </a:prstGeom>
          <a:noFill/>
          <a:ln w="57150" cmpd="thickThin">
            <a:solidFill>
              <a:srgbClr val="006600"/>
            </a:solidFill>
            <a:round/>
            <a:headEnd/>
            <a:tailEnd/>
          </a:ln>
          <a:effectLst/>
        </p:spPr>
        <p:txBody>
          <a:bodyPr wrap="none" anchor="ctr"/>
          <a:lstStyle/>
          <a:p>
            <a:pPr>
              <a:defRPr/>
            </a:pPr>
            <a:endParaRPr lang="pl-PL" dirty="0">
              <a:latin typeface="Cambria" pitchFamily="18" charset="0"/>
            </a:endParaRPr>
          </a:p>
        </p:txBody>
      </p:sp>
      <p:sp>
        <p:nvSpPr>
          <p:cNvPr id="1690633" name="Line 9"/>
          <p:cNvSpPr>
            <a:spLocks noChangeShapeType="1"/>
          </p:cNvSpPr>
          <p:nvPr/>
        </p:nvSpPr>
        <p:spPr bwMode="auto">
          <a:xfrm>
            <a:off x="179388" y="1125538"/>
            <a:ext cx="0" cy="5038725"/>
          </a:xfrm>
          <a:prstGeom prst="line">
            <a:avLst/>
          </a:prstGeom>
          <a:noFill/>
          <a:ln w="57150" cmpd="thickThin">
            <a:solidFill>
              <a:srgbClr val="006600"/>
            </a:solidFill>
            <a:round/>
            <a:headEnd/>
            <a:tailEnd/>
          </a:ln>
          <a:effectLst/>
        </p:spPr>
        <p:txBody>
          <a:bodyPr wrap="none" anchor="ctr"/>
          <a:lstStyle/>
          <a:p>
            <a:pPr>
              <a:defRPr/>
            </a:pPr>
            <a:endParaRPr lang="pl-PL" dirty="0"/>
          </a:p>
        </p:txBody>
      </p:sp>
      <p:sp>
        <p:nvSpPr>
          <p:cNvPr id="1690634" name="AutoShape 10"/>
          <p:cNvSpPr>
            <a:spLocks noChangeArrowheads="1"/>
          </p:cNvSpPr>
          <p:nvPr/>
        </p:nvSpPr>
        <p:spPr bwMode="auto">
          <a:xfrm>
            <a:off x="1115616" y="116632"/>
            <a:ext cx="6119812" cy="288925"/>
          </a:xfrm>
          <a:prstGeom prst="roundRect">
            <a:avLst>
              <a:gd name="adj" fmla="val 16667"/>
            </a:avLst>
          </a:prstGeom>
          <a:noFill/>
          <a:ln w="9525" algn="ctr">
            <a:solidFill>
              <a:srgbClr val="006600"/>
            </a:solidFill>
            <a:round/>
            <a:headEnd/>
            <a:tailEnd/>
          </a:ln>
          <a:effectLst/>
        </p:spPr>
        <p:txBody>
          <a:bodyPr wrap="none" anchor="ctr"/>
          <a:lstStyle/>
          <a:p>
            <a:pPr>
              <a:defRPr/>
            </a:pPr>
            <a:endParaRPr lang="pl-PL" dirty="0"/>
          </a:p>
        </p:txBody>
      </p:sp>
      <p:sp>
        <p:nvSpPr>
          <p:cNvPr id="1690635" name="AutoShape 11"/>
          <p:cNvSpPr>
            <a:spLocks noChangeArrowheads="1"/>
          </p:cNvSpPr>
          <p:nvPr/>
        </p:nvSpPr>
        <p:spPr bwMode="auto">
          <a:xfrm>
            <a:off x="1187450" y="187325"/>
            <a:ext cx="6121400" cy="288925"/>
          </a:xfrm>
          <a:prstGeom prst="roundRect">
            <a:avLst>
              <a:gd name="adj" fmla="val 16667"/>
            </a:avLst>
          </a:prstGeom>
          <a:noFill/>
          <a:ln w="9525" algn="ctr">
            <a:solidFill>
              <a:srgbClr val="006600"/>
            </a:solidFill>
            <a:round/>
            <a:headEnd/>
            <a:tailEnd/>
          </a:ln>
          <a:effectLst/>
        </p:spPr>
        <p:txBody>
          <a:bodyPr wrap="none" anchor="ctr"/>
          <a:lstStyle/>
          <a:p>
            <a:pPr>
              <a:defRPr/>
            </a:pPr>
            <a:r>
              <a:rPr lang="pl-PL" sz="1400" dirty="0" smtClean="0">
                <a:solidFill>
                  <a:schemeClr val="accent1">
                    <a:lumMod val="50000"/>
                  </a:schemeClr>
                </a:solidFill>
                <a:latin typeface="Cambria" pitchFamily="18" charset="0"/>
              </a:rPr>
              <a:t>Agencja Restrukturyzacji</a:t>
            </a:r>
            <a:r>
              <a:rPr lang="pl-PL" sz="1400" baseline="0" dirty="0" smtClean="0">
                <a:solidFill>
                  <a:schemeClr val="accent1">
                    <a:lumMod val="50000"/>
                  </a:schemeClr>
                </a:solidFill>
                <a:latin typeface="Cambria" pitchFamily="18" charset="0"/>
              </a:rPr>
              <a:t> i Modernizacji Rolnictwa</a:t>
            </a:r>
            <a:endParaRPr lang="pl-PL" sz="1400" dirty="0">
              <a:solidFill>
                <a:schemeClr val="accent1">
                  <a:lumMod val="50000"/>
                </a:schemeClr>
              </a:solidFill>
              <a:latin typeface="Cambria" pitchFamily="18" charset="0"/>
            </a:endParaRPr>
          </a:p>
        </p:txBody>
      </p:sp>
      <p:sp>
        <p:nvSpPr>
          <p:cNvPr id="1690636" name="Line 12"/>
          <p:cNvSpPr>
            <a:spLocks noChangeShapeType="1"/>
          </p:cNvSpPr>
          <p:nvPr/>
        </p:nvSpPr>
        <p:spPr bwMode="auto">
          <a:xfrm>
            <a:off x="179388" y="1125538"/>
            <a:ext cx="936625" cy="0"/>
          </a:xfrm>
          <a:prstGeom prst="line">
            <a:avLst/>
          </a:prstGeom>
          <a:noFill/>
          <a:ln w="57150" cmpd="thinThick">
            <a:solidFill>
              <a:srgbClr val="006600"/>
            </a:solidFill>
            <a:round/>
            <a:headEnd/>
            <a:tailEnd/>
          </a:ln>
          <a:effectLst/>
        </p:spPr>
        <p:txBody>
          <a:bodyPr wrap="none" anchor="ctr"/>
          <a:lstStyle/>
          <a:p>
            <a:pPr>
              <a:defRPr/>
            </a:pPr>
            <a:endParaRPr lang="pl-PL" dirty="0"/>
          </a:p>
        </p:txBody>
      </p:sp>
      <p:sp>
        <p:nvSpPr>
          <p:cNvPr id="1690637" name="Line 13"/>
          <p:cNvSpPr>
            <a:spLocks noChangeShapeType="1"/>
          </p:cNvSpPr>
          <p:nvPr/>
        </p:nvSpPr>
        <p:spPr bwMode="auto">
          <a:xfrm flipV="1">
            <a:off x="1116013" y="620713"/>
            <a:ext cx="0" cy="504825"/>
          </a:xfrm>
          <a:prstGeom prst="line">
            <a:avLst/>
          </a:prstGeom>
          <a:noFill/>
          <a:ln w="57150" cmpd="thinThick">
            <a:solidFill>
              <a:srgbClr val="006600"/>
            </a:solidFill>
            <a:round/>
            <a:headEnd/>
            <a:tailEnd/>
          </a:ln>
          <a:effectLst/>
        </p:spPr>
        <p:txBody>
          <a:bodyPr wrap="none" anchor="ctr"/>
          <a:lstStyle/>
          <a:p>
            <a:pPr>
              <a:defRPr/>
            </a:pPr>
            <a:endParaRPr lang="pl-PL" dirty="0"/>
          </a:p>
        </p:txBody>
      </p:sp>
      <p:sp>
        <p:nvSpPr>
          <p:cNvPr id="1690639" name="Line 15"/>
          <p:cNvSpPr>
            <a:spLocks noChangeShapeType="1"/>
          </p:cNvSpPr>
          <p:nvPr/>
        </p:nvSpPr>
        <p:spPr bwMode="auto">
          <a:xfrm>
            <a:off x="323850" y="6597650"/>
            <a:ext cx="8496300" cy="0"/>
          </a:xfrm>
          <a:prstGeom prst="line">
            <a:avLst/>
          </a:prstGeom>
          <a:noFill/>
          <a:ln w="3175">
            <a:solidFill>
              <a:srgbClr val="006600"/>
            </a:solidFill>
            <a:round/>
            <a:headEnd/>
            <a:tailEnd/>
          </a:ln>
          <a:effectLst/>
        </p:spPr>
        <p:txBody>
          <a:bodyPr wrap="none" anchor="ctr"/>
          <a:lstStyle/>
          <a:p>
            <a:pPr>
              <a:defRPr/>
            </a:pPr>
            <a:endParaRPr lang="pl-PL" dirty="0"/>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Lst>
  <p:hf hdr="0" dt="0"/>
  <p:txStyles>
    <p:titleStyle>
      <a:lvl1pPr algn="ctr" rtl="0" eaLnBrk="0" fontAlgn="base" hangingPunct="0">
        <a:spcBef>
          <a:spcPct val="0"/>
        </a:spcBef>
        <a:spcAft>
          <a:spcPct val="0"/>
        </a:spcAft>
        <a:defRPr sz="2400" b="1">
          <a:solidFill>
            <a:schemeClr val="accent1">
              <a:lumMod val="50000"/>
            </a:schemeClr>
          </a:solidFill>
          <a:latin typeface="Cambria" pitchFamily="18" charset="0"/>
          <a:ea typeface="+mj-ea"/>
          <a:cs typeface="+mj-cs"/>
        </a:defRPr>
      </a:lvl1pPr>
      <a:lvl2pPr algn="ctr" rtl="0" eaLnBrk="0" fontAlgn="base" hangingPunct="0">
        <a:spcBef>
          <a:spcPct val="0"/>
        </a:spcBef>
        <a:spcAft>
          <a:spcPct val="0"/>
        </a:spcAft>
        <a:defRPr sz="3200">
          <a:solidFill>
            <a:schemeClr val="tx2"/>
          </a:solidFill>
          <a:latin typeface="Tahoma" pitchFamily="34" charset="0"/>
        </a:defRPr>
      </a:lvl2pPr>
      <a:lvl3pPr algn="ctr" rtl="0" eaLnBrk="0" fontAlgn="base" hangingPunct="0">
        <a:spcBef>
          <a:spcPct val="0"/>
        </a:spcBef>
        <a:spcAft>
          <a:spcPct val="0"/>
        </a:spcAft>
        <a:defRPr sz="3200">
          <a:solidFill>
            <a:schemeClr val="tx2"/>
          </a:solidFill>
          <a:latin typeface="Tahoma" pitchFamily="34" charset="0"/>
        </a:defRPr>
      </a:lvl3pPr>
      <a:lvl4pPr algn="ctr" rtl="0" eaLnBrk="0" fontAlgn="base" hangingPunct="0">
        <a:spcBef>
          <a:spcPct val="0"/>
        </a:spcBef>
        <a:spcAft>
          <a:spcPct val="0"/>
        </a:spcAft>
        <a:defRPr sz="3200">
          <a:solidFill>
            <a:schemeClr val="tx2"/>
          </a:solidFill>
          <a:latin typeface="Tahoma" pitchFamily="34" charset="0"/>
        </a:defRPr>
      </a:lvl4pPr>
      <a:lvl5pPr algn="ctr" rtl="0" eaLnBrk="0" fontAlgn="base" hangingPunct="0">
        <a:spcBef>
          <a:spcPct val="0"/>
        </a:spcBef>
        <a:spcAft>
          <a:spcPct val="0"/>
        </a:spcAft>
        <a:defRPr sz="3200">
          <a:solidFill>
            <a:schemeClr val="tx2"/>
          </a:solidFill>
          <a:latin typeface="Tahoma" pitchFamily="34" charset="0"/>
        </a:defRPr>
      </a:lvl5pPr>
      <a:lvl6pPr marL="457200" algn="ctr" rtl="0" fontAlgn="base">
        <a:spcBef>
          <a:spcPct val="0"/>
        </a:spcBef>
        <a:spcAft>
          <a:spcPct val="0"/>
        </a:spcAft>
        <a:defRPr sz="3200">
          <a:solidFill>
            <a:schemeClr val="tx2"/>
          </a:solidFill>
          <a:latin typeface="Tahoma" pitchFamily="34" charset="0"/>
        </a:defRPr>
      </a:lvl6pPr>
      <a:lvl7pPr marL="914400" algn="ctr" rtl="0" fontAlgn="base">
        <a:spcBef>
          <a:spcPct val="0"/>
        </a:spcBef>
        <a:spcAft>
          <a:spcPct val="0"/>
        </a:spcAft>
        <a:defRPr sz="3200">
          <a:solidFill>
            <a:schemeClr val="tx2"/>
          </a:solidFill>
          <a:latin typeface="Tahoma" pitchFamily="34" charset="0"/>
        </a:defRPr>
      </a:lvl7pPr>
      <a:lvl8pPr marL="1371600" algn="ctr" rtl="0" fontAlgn="base">
        <a:spcBef>
          <a:spcPct val="0"/>
        </a:spcBef>
        <a:spcAft>
          <a:spcPct val="0"/>
        </a:spcAft>
        <a:defRPr sz="3200">
          <a:solidFill>
            <a:schemeClr val="tx2"/>
          </a:solidFill>
          <a:latin typeface="Tahoma" pitchFamily="34" charset="0"/>
        </a:defRPr>
      </a:lvl8pPr>
      <a:lvl9pPr marL="1828800" algn="ctr" rtl="0" fontAlgn="base">
        <a:spcBef>
          <a:spcPct val="0"/>
        </a:spcBef>
        <a:spcAft>
          <a:spcPct val="0"/>
        </a:spcAft>
        <a:defRPr sz="3200">
          <a:solidFill>
            <a:schemeClr val="tx2"/>
          </a:solidFill>
          <a:latin typeface="Tahoma" pitchFamily="34"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600">
          <a:solidFill>
            <a:schemeClr val="tx1"/>
          </a:solidFill>
          <a:latin typeface="+mn-lt"/>
        </a:defRPr>
      </a:lvl2pPr>
      <a:lvl3pPr marL="1143000" indent="-228600" algn="l" rtl="0" eaLnBrk="0" fontAlgn="base" hangingPunct="0">
        <a:spcBef>
          <a:spcPct val="20000"/>
        </a:spcBef>
        <a:spcAft>
          <a:spcPct val="0"/>
        </a:spcAft>
        <a:buChar char="•"/>
        <a:defRPr sz="1600">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9" name="Obraz 8" descr="baner-dol-bg.jpg"/>
          <p:cNvPicPr>
            <a:picLocks noChangeAspect="1"/>
          </p:cNvPicPr>
          <p:nvPr/>
        </p:nvPicPr>
        <p:blipFill>
          <a:blip r:embed="rId3" cstate="print"/>
          <a:stretch>
            <a:fillRect/>
          </a:stretch>
        </p:blipFill>
        <p:spPr>
          <a:xfrm>
            <a:off x="285720" y="1357298"/>
            <a:ext cx="8858280" cy="714380"/>
          </a:xfrm>
          <a:prstGeom prst="rect">
            <a:avLst/>
          </a:prstGeom>
          <a:ln>
            <a:noFill/>
          </a:ln>
          <a:effectLst>
            <a:softEdge rad="112500"/>
          </a:effectLst>
        </p:spPr>
      </p:pic>
      <p:sp>
        <p:nvSpPr>
          <p:cNvPr id="6" name="Tytuł 5"/>
          <p:cNvSpPr>
            <a:spLocks noGrp="1"/>
          </p:cNvSpPr>
          <p:nvPr>
            <p:ph type="ctrTitle"/>
          </p:nvPr>
        </p:nvSpPr>
        <p:spPr>
          <a:xfrm>
            <a:off x="611560" y="2071678"/>
            <a:ext cx="8136904" cy="2367865"/>
          </a:xfrm>
        </p:spPr>
        <p:txBody>
          <a:bodyPr/>
          <a:lstStyle/>
          <a:p>
            <a:r>
              <a:rPr lang="pl-PL" sz="3200" cap="small" dirty="0" smtClean="0">
                <a:solidFill>
                  <a:schemeClr val="accent5">
                    <a:lumMod val="50000"/>
                  </a:schemeClr>
                </a:solidFill>
                <a:latin typeface="+mn-lt"/>
                <a:cs typeface="Times New Roman" pitchFamily="18" charset="0"/>
              </a:rPr>
              <a:t/>
            </a:r>
            <a:br>
              <a:rPr lang="pl-PL" sz="3200" cap="small" dirty="0" smtClean="0">
                <a:solidFill>
                  <a:schemeClr val="accent5">
                    <a:lumMod val="50000"/>
                  </a:schemeClr>
                </a:solidFill>
                <a:latin typeface="+mn-lt"/>
                <a:cs typeface="Times New Roman" pitchFamily="18" charset="0"/>
              </a:rPr>
            </a:br>
            <a:r>
              <a:rPr lang="pl-PL" sz="3200" cap="small" dirty="0" smtClean="0">
                <a:solidFill>
                  <a:schemeClr val="accent5">
                    <a:lumMod val="50000"/>
                  </a:schemeClr>
                </a:solidFill>
                <a:latin typeface="+mn-lt"/>
                <a:cs typeface="Times New Roman" pitchFamily="18" charset="0"/>
              </a:rPr>
              <a:t>PŁATNOŚCI BEZPOŚREDNIE</a:t>
            </a:r>
            <a:br>
              <a:rPr lang="pl-PL" sz="3200" cap="small" dirty="0" smtClean="0">
                <a:solidFill>
                  <a:schemeClr val="accent5">
                    <a:lumMod val="50000"/>
                  </a:schemeClr>
                </a:solidFill>
                <a:latin typeface="+mn-lt"/>
                <a:cs typeface="Times New Roman" pitchFamily="18" charset="0"/>
              </a:rPr>
            </a:br>
            <a:r>
              <a:rPr lang="pl-PL" sz="3200" cap="small" dirty="0" smtClean="0">
                <a:solidFill>
                  <a:schemeClr val="accent5">
                    <a:lumMod val="50000"/>
                  </a:schemeClr>
                </a:solidFill>
                <a:latin typeface="+mn-lt"/>
                <a:cs typeface="Times New Roman" pitchFamily="18" charset="0"/>
              </a:rPr>
              <a:t>2015-2020</a:t>
            </a:r>
            <a:br>
              <a:rPr lang="pl-PL" sz="3200" cap="small" dirty="0" smtClean="0">
                <a:solidFill>
                  <a:schemeClr val="accent5">
                    <a:lumMod val="50000"/>
                  </a:schemeClr>
                </a:solidFill>
                <a:latin typeface="+mn-lt"/>
                <a:cs typeface="Times New Roman" pitchFamily="18" charset="0"/>
              </a:rPr>
            </a:br>
            <a:r>
              <a:rPr lang="pl-PL" sz="3200" cap="small" dirty="0" smtClean="0">
                <a:solidFill>
                  <a:schemeClr val="accent5">
                    <a:lumMod val="50000"/>
                  </a:schemeClr>
                </a:solidFill>
                <a:latin typeface="+mn-lt"/>
                <a:cs typeface="Times New Roman" pitchFamily="18" charset="0"/>
              </a:rPr>
              <a:t>Zasady przyznawania wsparcia</a:t>
            </a:r>
            <a:endParaRPr lang="pl-PL" sz="3200" dirty="0">
              <a:latin typeface="+mn-lt"/>
            </a:endParaRPr>
          </a:p>
        </p:txBody>
      </p:sp>
      <p:pic>
        <p:nvPicPr>
          <p:cNvPr id="8" name="Obraz 7" descr="baner-dol-bg.jpg"/>
          <p:cNvPicPr>
            <a:picLocks noChangeAspect="1"/>
          </p:cNvPicPr>
          <p:nvPr/>
        </p:nvPicPr>
        <p:blipFill>
          <a:blip r:embed="rId3" cstate="print"/>
          <a:stretch>
            <a:fillRect/>
          </a:stretch>
        </p:blipFill>
        <p:spPr>
          <a:xfrm>
            <a:off x="285720" y="4500570"/>
            <a:ext cx="8858280" cy="1643449"/>
          </a:xfrm>
          <a:prstGeom prst="rect">
            <a:avLst/>
          </a:prstGeom>
          <a:ln>
            <a:noFill/>
          </a:ln>
          <a:effectLst>
            <a:softEdge rad="112500"/>
          </a:effectLst>
        </p:spPr>
      </p:pic>
      <p:sp>
        <p:nvSpPr>
          <p:cNvPr id="2" name="Prostokąt 1"/>
          <p:cNvSpPr/>
          <p:nvPr/>
        </p:nvSpPr>
        <p:spPr bwMode="auto">
          <a:xfrm>
            <a:off x="467544" y="6021288"/>
            <a:ext cx="8352928" cy="637220"/>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pl-PL" sz="1600" b="0" i="0" u="none" strike="noStrike" cap="none" normalizeH="0" baseline="0" smtClean="0">
              <a:ln>
                <a:noFill/>
              </a:ln>
              <a:solidFill>
                <a:schemeClr val="tx1"/>
              </a:solidFill>
              <a:effectLst/>
              <a:latin typeface="Times New Roman" pitchFamily="18" charset="0"/>
            </a:endParaRPr>
          </a:p>
        </p:txBody>
      </p:sp>
      <p:sp>
        <p:nvSpPr>
          <p:cNvPr id="3" name="pole tekstowe 2"/>
          <p:cNvSpPr txBox="1"/>
          <p:nvPr/>
        </p:nvSpPr>
        <p:spPr>
          <a:xfrm>
            <a:off x="539552" y="6021288"/>
            <a:ext cx="8280920" cy="338554"/>
          </a:xfrm>
          <a:prstGeom prst="rect">
            <a:avLst/>
          </a:prstGeom>
          <a:noFill/>
        </p:spPr>
        <p:txBody>
          <a:bodyPr wrap="square" rtlCol="0">
            <a:spAutoFit/>
          </a:bodyPr>
          <a:lstStyle/>
          <a:p>
            <a:r>
              <a:rPr lang="pl-PL" i="1" dirty="0" smtClean="0">
                <a:latin typeface="+mn-lt"/>
              </a:rPr>
              <a:t>Opracowano na podstawie projektowanych aktów prawnych – zasady mogą ulec zmianie</a:t>
            </a:r>
            <a:endParaRPr lang="pl-PL" i="1" dirty="0">
              <a:latin typeface="+mn-lt"/>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Jednolita Płatność Obszarowa – zasady (4/5)</a:t>
            </a:r>
            <a:br>
              <a:rPr lang="pl-PL" dirty="0" smtClean="0">
                <a:solidFill>
                  <a:srgbClr val="C00000"/>
                </a:solidFill>
              </a:rPr>
            </a:br>
            <a:endParaRPr lang="pl-PL" dirty="0">
              <a:solidFill>
                <a:srgbClr val="C00000"/>
              </a:solidFill>
            </a:endParaRPr>
          </a:p>
        </p:txBody>
      </p:sp>
      <p:sp>
        <p:nvSpPr>
          <p:cNvPr id="3" name="Symbol zastępczy zawartości 2"/>
          <p:cNvSpPr>
            <a:spLocks noGrp="1"/>
          </p:cNvSpPr>
          <p:nvPr>
            <p:ph idx="1"/>
          </p:nvPr>
        </p:nvSpPr>
        <p:spPr>
          <a:xfrm>
            <a:off x="361156" y="1299814"/>
            <a:ext cx="8750777" cy="5214974"/>
          </a:xfrm>
        </p:spPr>
        <p:txBody>
          <a:bodyPr/>
          <a:lstStyle/>
          <a:p>
            <a:pPr marL="0" indent="0" algn="just">
              <a:buClr>
                <a:srgbClr val="EF2A03"/>
              </a:buClr>
              <a:buNone/>
            </a:pPr>
            <a:endParaRPr lang="pl-PL" sz="2400" dirty="0" smtClean="0"/>
          </a:p>
          <a:p>
            <a:pPr lvl="1" algn="just">
              <a:buClr>
                <a:srgbClr val="EF2A03"/>
              </a:buClr>
              <a:buFontTx/>
              <a:buChar char="•"/>
            </a:pPr>
            <a:endParaRPr lang="pl-PL" sz="1800" dirty="0" smtClean="0"/>
          </a:p>
          <a:p>
            <a:pPr>
              <a:buNone/>
            </a:pPr>
            <a:endParaRPr lang="pl-PL" dirty="0" smtClean="0"/>
          </a:p>
          <a:p>
            <a:pPr>
              <a:buNone/>
            </a:pPr>
            <a:endParaRPr lang="pl-PL" dirty="0" smtClean="0"/>
          </a:p>
          <a:p>
            <a:pPr>
              <a:buNone/>
            </a:pPr>
            <a:endParaRPr lang="pl-PL" dirty="0" smtClean="0"/>
          </a:p>
        </p:txBody>
      </p:sp>
      <p:sp>
        <p:nvSpPr>
          <p:cNvPr id="4" name="Prostokąt 3"/>
          <p:cNvSpPr/>
          <p:nvPr/>
        </p:nvSpPr>
        <p:spPr>
          <a:xfrm>
            <a:off x="251520" y="1268760"/>
            <a:ext cx="8701849" cy="5016758"/>
          </a:xfrm>
          <a:prstGeom prst="rect">
            <a:avLst/>
          </a:prstGeom>
        </p:spPr>
        <p:txBody>
          <a:bodyPr wrap="square">
            <a:spAutoFit/>
          </a:bodyPr>
          <a:lstStyle/>
          <a:p>
            <a:pPr marL="342900" indent="-342900" algn="just">
              <a:buClr>
                <a:srgbClr val="FF0000"/>
              </a:buClr>
              <a:buFont typeface="Wingdings" pitchFamily="2" charset="2"/>
              <a:buChar char="q"/>
            </a:pPr>
            <a:r>
              <a:rPr lang="pl-PL" sz="2000" b="1" dirty="0">
                <a:latin typeface="+mn-lt"/>
              </a:rPr>
              <a:t>Do jednolitej płatności obszarowej kwalifikują się także powierzchnie zajmowane przez elementy krajobrazu, położone </a:t>
            </a:r>
            <a:r>
              <a:rPr lang="pl-PL" sz="2000" b="1" dirty="0" smtClean="0">
                <a:latin typeface="+mn-lt"/>
              </a:rPr>
              <a:t>w „obrębie” </a:t>
            </a:r>
            <a:r>
              <a:rPr lang="pl-PL" sz="2000" b="1" dirty="0">
                <a:latin typeface="+mn-lt"/>
              </a:rPr>
              <a:t>gruntów deklarowanych </a:t>
            </a:r>
            <a:r>
              <a:rPr lang="pl-PL" sz="2000" b="1" dirty="0" smtClean="0">
                <a:latin typeface="+mn-lt"/>
              </a:rPr>
              <a:t>do płatności.</a:t>
            </a:r>
          </a:p>
          <a:p>
            <a:pPr algn="just">
              <a:buClr>
                <a:srgbClr val="FF0000"/>
              </a:buClr>
            </a:pPr>
            <a:endParaRPr lang="pl-PL" sz="2000" b="1" dirty="0" smtClean="0">
              <a:latin typeface="+mn-lt"/>
            </a:endParaRPr>
          </a:p>
          <a:p>
            <a:pPr algn="just"/>
            <a:r>
              <a:rPr lang="pl-PL" sz="2000" dirty="0" smtClean="0">
                <a:latin typeface="+mn-lt"/>
              </a:rPr>
              <a:t>Do </a:t>
            </a:r>
            <a:r>
              <a:rPr lang="pl-PL" sz="2000" dirty="0">
                <a:latin typeface="+mn-lt"/>
              </a:rPr>
              <a:t>elementów tych zalicza się elementy podlegające zachowaniu w ramach norm, tj</a:t>
            </a:r>
            <a:r>
              <a:rPr lang="pl-PL" sz="2000" dirty="0" smtClean="0">
                <a:latin typeface="+mn-lt"/>
              </a:rPr>
              <a:t>. </a:t>
            </a:r>
            <a:r>
              <a:rPr lang="pl-PL" sz="2000" dirty="0">
                <a:latin typeface="+mn-lt"/>
              </a:rPr>
              <a:t>rowy do 2 m szerokości, drzewa będące pomnikami przyrody, oczka wodne o łącznej powierzchni mniejszej niż 100 m</a:t>
            </a:r>
            <a:r>
              <a:rPr lang="pl-PL" sz="2000" baseline="30000" dirty="0">
                <a:latin typeface="+mn-lt"/>
              </a:rPr>
              <a:t>2</a:t>
            </a:r>
            <a:r>
              <a:rPr lang="pl-PL" sz="2000" dirty="0">
                <a:latin typeface="+mn-lt"/>
              </a:rPr>
              <a:t> oraz elementy krajobrazu, tj.: powierzchnie zajęte przez nieutwardzone drogi dojazdowe, pasy </a:t>
            </a:r>
            <a:r>
              <a:rPr lang="pl-PL" sz="2000" dirty="0" err="1">
                <a:latin typeface="+mn-lt"/>
              </a:rPr>
              <a:t>zadrzewień</a:t>
            </a:r>
            <a:r>
              <a:rPr lang="pl-PL" sz="2000" dirty="0">
                <a:latin typeface="+mn-lt"/>
              </a:rPr>
              <a:t>, żywopłoty, ściany tarasów, których szerokość nie przekracza 2 m, grunty orne oraz trwałe użytki zielone, na których znajdują się pojedyncze drzewa, o ile ich zagęszczenie na hektar nie przekracza 100 </a:t>
            </a:r>
            <a:r>
              <a:rPr lang="pl-PL" sz="2000" dirty="0" smtClean="0">
                <a:latin typeface="+mn-lt"/>
              </a:rPr>
              <a:t>drzew </a:t>
            </a:r>
            <a:br>
              <a:rPr lang="pl-PL" sz="2000" dirty="0" smtClean="0">
                <a:latin typeface="+mn-lt"/>
              </a:rPr>
            </a:br>
            <a:r>
              <a:rPr lang="pl-PL" sz="2000" dirty="0" smtClean="0">
                <a:latin typeface="+mn-lt"/>
              </a:rPr>
              <a:t>i </a:t>
            </a:r>
            <a:r>
              <a:rPr lang="pl-PL" sz="2000" dirty="0">
                <a:latin typeface="+mn-lt"/>
              </a:rPr>
              <a:t>działalność rolnicza na tych gruntach prowadzona jest w podobny sposób, jak na działkach rolnych bez </a:t>
            </a:r>
            <a:r>
              <a:rPr lang="pl-PL" sz="2000" dirty="0" smtClean="0">
                <a:latin typeface="+mn-lt"/>
              </a:rPr>
              <a:t>drzew (nie dotyczy programu rolno-środowiskowo-klimatycznego). </a:t>
            </a:r>
          </a:p>
          <a:p>
            <a:pPr algn="just"/>
            <a:r>
              <a:rPr lang="pl-PL" sz="2000" dirty="0" smtClean="0">
                <a:latin typeface="+mn-lt"/>
              </a:rPr>
              <a:t>Do </a:t>
            </a:r>
            <a:r>
              <a:rPr lang="pl-PL" sz="2000" dirty="0">
                <a:latin typeface="+mn-lt"/>
              </a:rPr>
              <a:t>płatności kwalifikuje się także powierzchnia stref buforowych, określona w przepisach o płatnościach w ramach systemów wsparcia bezpośredniego.</a:t>
            </a:r>
          </a:p>
        </p:txBody>
      </p:sp>
    </p:spTree>
    <p:extLst>
      <p:ext uri="{BB962C8B-B14F-4D97-AF65-F5344CB8AC3E}">
        <p14:creationId xmlns:p14="http://schemas.microsoft.com/office/powerpoint/2010/main" val="4138094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Jednolita Płatność Obszarowa – zasady (5/5)</a:t>
            </a:r>
            <a:endParaRPr lang="pl-PL" dirty="0">
              <a:solidFill>
                <a:srgbClr val="C00000"/>
              </a:solidFill>
            </a:endParaRPr>
          </a:p>
        </p:txBody>
      </p:sp>
      <p:sp>
        <p:nvSpPr>
          <p:cNvPr id="3" name="Symbol zastępczy zawartości 2"/>
          <p:cNvSpPr>
            <a:spLocks noGrp="1"/>
          </p:cNvSpPr>
          <p:nvPr>
            <p:ph idx="1"/>
          </p:nvPr>
        </p:nvSpPr>
        <p:spPr>
          <a:xfrm>
            <a:off x="285720" y="1412776"/>
            <a:ext cx="8750776" cy="5445224"/>
          </a:xfrm>
        </p:spPr>
        <p:txBody>
          <a:bodyPr/>
          <a:lstStyle/>
          <a:p>
            <a:pPr marL="0" indent="-400050" algn="just">
              <a:buClr>
                <a:srgbClr val="C00000"/>
              </a:buClr>
              <a:buFont typeface="Wingdings" pitchFamily="2" charset="2"/>
              <a:buChar char="q"/>
              <a:tabLst>
                <a:tab pos="355600" algn="l"/>
              </a:tabLst>
            </a:pPr>
            <a:r>
              <a:rPr lang="pl-PL" sz="1800" b="1" dirty="0" smtClean="0">
                <a:solidFill>
                  <a:srgbClr val="C00000"/>
                </a:solidFill>
              </a:rPr>
              <a:t>Jako "kwalifikujące się hektary" nie zostaną uznane obszary wykorzystywane 	głównie do działalności pozarolniczej. </a:t>
            </a:r>
          </a:p>
          <a:p>
            <a:pPr marL="0" indent="0" algn="just">
              <a:buClr>
                <a:srgbClr val="C00000"/>
              </a:buClr>
              <a:buNone/>
            </a:pPr>
            <a:r>
              <a:rPr lang="pl-PL" sz="1800" b="1" u="sng" dirty="0"/>
              <a:t>Obszary </a:t>
            </a:r>
            <a:r>
              <a:rPr lang="pl-PL" sz="1800" b="1" u="sng" dirty="0" smtClean="0"/>
              <a:t>wykorzystywane głównie </a:t>
            </a:r>
            <a:r>
              <a:rPr lang="pl-PL" sz="1800" b="1" u="sng" dirty="0"/>
              <a:t>do prowadzenia działalności pozarolniczej:</a:t>
            </a:r>
          </a:p>
          <a:p>
            <a:pPr marL="685800" lvl="2" indent="-285750" algn="just">
              <a:buClr>
                <a:srgbClr val="C00000"/>
              </a:buClr>
              <a:buFont typeface="Wingdings" pitchFamily="2" charset="2"/>
              <a:buChar char="§"/>
            </a:pPr>
            <a:r>
              <a:rPr lang="pl-PL" sz="1800" dirty="0" smtClean="0"/>
              <a:t>lotniska,</a:t>
            </a:r>
          </a:p>
          <a:p>
            <a:pPr marL="685800" lvl="2" indent="-285750" algn="just">
              <a:buClr>
                <a:srgbClr val="C00000"/>
              </a:buClr>
              <a:buFont typeface="Wingdings" pitchFamily="2" charset="2"/>
              <a:buChar char="§"/>
            </a:pPr>
            <a:r>
              <a:rPr lang="pl-PL" sz="1800" dirty="0"/>
              <a:t>b</a:t>
            </a:r>
            <a:r>
              <a:rPr lang="pl-PL" sz="1800" dirty="0" smtClean="0"/>
              <a:t>oiska sportowe,</a:t>
            </a:r>
          </a:p>
          <a:p>
            <a:pPr marL="685800" lvl="2" indent="-285750" algn="just">
              <a:buClr>
                <a:srgbClr val="C00000"/>
              </a:buClr>
              <a:buFont typeface="Wingdings" pitchFamily="2" charset="2"/>
              <a:buChar char="§"/>
            </a:pPr>
            <a:r>
              <a:rPr lang="pl-PL" sz="1800" dirty="0" smtClean="0"/>
              <a:t>pola golfowe.</a:t>
            </a:r>
            <a:endParaRPr lang="pl-PL" sz="1800" dirty="0"/>
          </a:p>
          <a:p>
            <a:pPr marL="400050" lvl="2" indent="0" algn="just">
              <a:buClr>
                <a:srgbClr val="C00000"/>
              </a:buClr>
              <a:buNone/>
            </a:pPr>
            <a:endParaRPr lang="pl-PL" sz="1800" dirty="0" smtClean="0"/>
          </a:p>
          <a:p>
            <a:pPr marL="0" indent="-400050" algn="just">
              <a:buClr>
                <a:srgbClr val="C00000"/>
              </a:buClr>
              <a:buFont typeface="Wingdings" pitchFamily="2" charset="2"/>
              <a:buChar char="q"/>
            </a:pPr>
            <a:r>
              <a:rPr lang="pl-PL" sz="1800" dirty="0"/>
              <a:t>Jednolita płatność obszarowa nie będzie przysługiwać rolnikom, jeżeli kwalifikujący się obszar ich gospodarstwa rolnego, w odniesieniu do którego złożą wniosek o przyznanie płatności, wyniesie mniej niż 1 </a:t>
            </a:r>
            <a:r>
              <a:rPr lang="pl-PL" sz="1800" dirty="0" smtClean="0"/>
              <a:t>ha</a:t>
            </a:r>
          </a:p>
          <a:p>
            <a:pPr marL="0" indent="-400050" algn="just">
              <a:buClr>
                <a:srgbClr val="C00000"/>
              </a:buClr>
              <a:buFont typeface="Wingdings" pitchFamily="2" charset="2"/>
              <a:buChar char="q"/>
            </a:pPr>
            <a:endParaRPr lang="pl-PL" sz="1800" dirty="0" smtClean="0"/>
          </a:p>
          <a:p>
            <a:pPr marL="0" indent="-400050" algn="just">
              <a:buClr>
                <a:srgbClr val="C00000"/>
              </a:buClr>
              <a:buFont typeface="Wingdings" pitchFamily="2" charset="2"/>
              <a:buChar char="q"/>
            </a:pPr>
            <a:r>
              <a:rPr lang="pl-PL" sz="1800" dirty="0" smtClean="0"/>
              <a:t>Zasada </a:t>
            </a:r>
            <a:r>
              <a:rPr lang="pl-PL" sz="1800" dirty="0"/>
              <a:t>ta nie będzie jednak dotyczyć rolników, którzy otrzymają płatność związaną do zwierząt, a łączna należna kwota płatności bezpośrednich za dany rok nie będzie mniejsza niż równowartość w złotych </a:t>
            </a:r>
            <a:r>
              <a:rPr lang="pl-PL" sz="1800" dirty="0" smtClean="0"/>
              <a:t>kwoty </a:t>
            </a:r>
            <a:r>
              <a:rPr lang="pl-PL" sz="1800" dirty="0"/>
              <a:t>200 </a:t>
            </a:r>
            <a:r>
              <a:rPr lang="pl-PL" sz="1800" dirty="0" smtClean="0"/>
              <a:t>euro</a:t>
            </a:r>
          </a:p>
          <a:p>
            <a:pPr marL="0" indent="0" algn="just">
              <a:buClr>
                <a:srgbClr val="C00000"/>
              </a:buClr>
              <a:buNone/>
            </a:pPr>
            <a:endParaRPr lang="pl-PL" sz="1800" dirty="0" smtClean="0"/>
          </a:p>
          <a:p>
            <a:pPr marL="0" indent="-400050" algn="just">
              <a:buClr>
                <a:srgbClr val="C00000"/>
              </a:buClr>
              <a:buFont typeface="Wingdings" pitchFamily="2" charset="2"/>
              <a:buChar char="q"/>
            </a:pPr>
            <a:r>
              <a:rPr lang="pl-PL" sz="1800" b="1" dirty="0"/>
              <a:t>Minimalna powierzchnia działki rolnej wynosi 0,1 ha. </a:t>
            </a:r>
            <a:endParaRPr lang="pl-PL" sz="1800" dirty="0"/>
          </a:p>
          <a:p>
            <a:pPr marL="0" indent="0" algn="just">
              <a:buClr>
                <a:srgbClr val="C00000"/>
              </a:buClr>
              <a:buNone/>
            </a:pPr>
            <a:endParaRPr lang="pl-PL" sz="1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Jednolita Płatność Obszarowa – definicje (1/2)</a:t>
            </a:r>
            <a:endParaRPr lang="pl-PL" dirty="0">
              <a:solidFill>
                <a:srgbClr val="C00000"/>
              </a:solidFill>
            </a:endParaRPr>
          </a:p>
        </p:txBody>
      </p:sp>
      <p:sp>
        <p:nvSpPr>
          <p:cNvPr id="3" name="Symbol zastępczy zawartości 2"/>
          <p:cNvSpPr>
            <a:spLocks noGrp="1"/>
          </p:cNvSpPr>
          <p:nvPr>
            <p:ph idx="1"/>
          </p:nvPr>
        </p:nvSpPr>
        <p:spPr>
          <a:xfrm>
            <a:off x="285720" y="1357298"/>
            <a:ext cx="8606760" cy="5214974"/>
          </a:xfrm>
        </p:spPr>
        <p:txBody>
          <a:bodyPr/>
          <a:lstStyle/>
          <a:p>
            <a:pPr marL="0" lvl="0" indent="0" algn="just">
              <a:buNone/>
            </a:pPr>
            <a:r>
              <a:rPr lang="pl-PL" sz="1800" b="1" dirty="0" smtClean="0">
                <a:solidFill>
                  <a:srgbClr val="C00000"/>
                </a:solidFill>
              </a:rPr>
              <a:t>Działalność rolnicza, to:</a:t>
            </a:r>
          </a:p>
          <a:p>
            <a:pPr lvl="1" algn="just">
              <a:buFont typeface="Wingdings" pitchFamily="2" charset="2"/>
              <a:buChar char="§"/>
            </a:pPr>
            <a:r>
              <a:rPr lang="pl-PL" sz="1800" dirty="0" smtClean="0"/>
              <a:t>produkcja</a:t>
            </a:r>
            <a:r>
              <a:rPr lang="pl-PL" sz="1800" dirty="0"/>
              <a:t>, hodowla lub uprawa produktów rolnych (w tym zbiory, dojenie, hodowla zwierząt oraz utrzymywanie zwierząt do celów gospodarskich</a:t>
            </a:r>
            <a:r>
              <a:rPr lang="pl-PL" sz="1800" dirty="0" smtClean="0"/>
              <a:t>)</a:t>
            </a:r>
            <a:endParaRPr lang="pl-PL" sz="1800" dirty="0"/>
          </a:p>
          <a:p>
            <a:pPr lvl="1" algn="just">
              <a:buFont typeface="Wingdings" pitchFamily="2" charset="2"/>
              <a:buChar char="§"/>
            </a:pPr>
            <a:r>
              <a:rPr lang="pl-PL" sz="1800" dirty="0"/>
              <a:t>utrzymywanie użytków rolnych w stanie, dzięki któremu nadają się one do wypasu lub uprawy, poprzez obowiązkowe wykonanie co najmniej jednego zabiegu agrotechnicznego polegającego na usuwaniu niepożądanej roślinności w terminie do dnia 31 lipca danego </a:t>
            </a:r>
            <a:r>
              <a:rPr lang="pl-PL" sz="1800" dirty="0" smtClean="0"/>
              <a:t>roku</a:t>
            </a:r>
            <a:endParaRPr lang="pl-PL" sz="1800" dirty="0"/>
          </a:p>
          <a:p>
            <a:pPr lvl="1" algn="just">
              <a:buFont typeface="Wingdings" pitchFamily="2" charset="2"/>
              <a:buChar char="§"/>
            </a:pPr>
            <a:endParaRPr lang="pl-PL" sz="1800" dirty="0" smtClean="0"/>
          </a:p>
          <a:p>
            <a:pPr marL="0" lvl="1" indent="0" algn="just">
              <a:buClr>
                <a:srgbClr val="EF2A03"/>
              </a:buClr>
              <a:buNone/>
            </a:pPr>
            <a:r>
              <a:rPr lang="pl-PL" sz="1800" b="1" dirty="0" smtClean="0">
                <a:solidFill>
                  <a:srgbClr val="C00000"/>
                </a:solidFill>
              </a:rPr>
              <a:t>Rolnik: </a:t>
            </a:r>
            <a:r>
              <a:rPr lang="pl-PL" sz="1800" dirty="0" smtClean="0"/>
              <a:t>podmiot (osoba fizyczna, osoba prawna, grupa osób fizycznych lub prawnych), którego gospodarstwo rolne jest położone na terenie Polski i który prowadzi działalność rolniczą</a:t>
            </a:r>
          </a:p>
          <a:p>
            <a:pPr lvl="0" algn="just">
              <a:buClr>
                <a:srgbClr val="EF2A03"/>
              </a:buClr>
              <a:buFont typeface="Wingdings" pitchFamily="2" charset="2"/>
              <a:buChar char="q"/>
            </a:pPr>
            <a:endParaRPr lang="pl-PL" sz="1800" b="1" dirty="0" smtClean="0">
              <a:solidFill>
                <a:srgbClr val="000000"/>
              </a:solidFill>
            </a:endParaRPr>
          </a:p>
          <a:p>
            <a:pPr marL="0" lvl="0" indent="0" algn="just">
              <a:buClr>
                <a:srgbClr val="EF2A03"/>
              </a:buClr>
              <a:buNone/>
            </a:pPr>
            <a:r>
              <a:rPr lang="pl-PL" sz="1800" b="1" dirty="0" smtClean="0">
                <a:solidFill>
                  <a:srgbClr val="C00000"/>
                </a:solidFill>
              </a:rPr>
              <a:t>Gospodarstwo rolne:</a:t>
            </a:r>
            <a:r>
              <a:rPr lang="pl-PL" sz="1800" dirty="0">
                <a:solidFill>
                  <a:srgbClr val="C00000"/>
                </a:solidFill>
              </a:rPr>
              <a:t> </a:t>
            </a:r>
            <a:r>
              <a:rPr lang="pl-PL" sz="1800" dirty="0" smtClean="0"/>
              <a:t>wszystkie </a:t>
            </a:r>
            <a:r>
              <a:rPr lang="pl-PL" sz="1800" dirty="0"/>
              <a:t>jednostki wykorzystywane do działalności rolniczej i zarządzane przez rolnika znajdujące się na terenie </a:t>
            </a:r>
            <a:r>
              <a:rPr lang="pl-PL" sz="1800" dirty="0" smtClean="0"/>
              <a:t>Polski</a:t>
            </a:r>
            <a:endParaRPr lang="pl-P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48680"/>
            <a:ext cx="7772400" cy="714381"/>
          </a:xfrm>
        </p:spPr>
        <p:txBody>
          <a:bodyPr/>
          <a:lstStyle/>
          <a:p>
            <a:r>
              <a:rPr lang="pl-PL" dirty="0" smtClean="0">
                <a:solidFill>
                  <a:srgbClr val="C00000"/>
                </a:solidFill>
              </a:rPr>
              <a:t>Jednolita Płatność Obszarowa – definicje (2/</a:t>
            </a:r>
            <a:r>
              <a:rPr lang="pl-PL" dirty="0" err="1" smtClean="0">
                <a:solidFill>
                  <a:srgbClr val="C00000"/>
                </a:solidFill>
              </a:rPr>
              <a:t>2</a:t>
            </a:r>
            <a:r>
              <a:rPr lang="pl-PL" dirty="0" smtClean="0">
                <a:solidFill>
                  <a:srgbClr val="C00000"/>
                </a:solidFill>
              </a:rPr>
              <a:t>)</a:t>
            </a:r>
            <a:endParaRPr lang="pl-PL" dirty="0">
              <a:solidFill>
                <a:srgbClr val="C00000"/>
              </a:solidFill>
            </a:endParaRPr>
          </a:p>
        </p:txBody>
      </p:sp>
      <p:sp>
        <p:nvSpPr>
          <p:cNvPr id="3" name="Symbol zastępczy zawartości 2"/>
          <p:cNvSpPr>
            <a:spLocks noGrp="1"/>
          </p:cNvSpPr>
          <p:nvPr>
            <p:ph idx="1"/>
          </p:nvPr>
        </p:nvSpPr>
        <p:spPr>
          <a:xfrm>
            <a:off x="285720" y="1238362"/>
            <a:ext cx="8606760" cy="5214974"/>
          </a:xfrm>
          <a:noFill/>
        </p:spPr>
        <p:txBody>
          <a:bodyPr/>
          <a:lstStyle/>
          <a:p>
            <a:pPr marL="0" lvl="0" indent="0" algn="just">
              <a:buClr>
                <a:srgbClr val="EF2A03"/>
              </a:buClr>
              <a:buNone/>
            </a:pPr>
            <a:r>
              <a:rPr lang="pl-PL" b="1" dirty="0" smtClean="0">
                <a:solidFill>
                  <a:srgbClr val="C00000"/>
                </a:solidFill>
              </a:rPr>
              <a:t>Uprawy </a:t>
            </a:r>
            <a:r>
              <a:rPr lang="pl-PL" b="1" dirty="0">
                <a:solidFill>
                  <a:srgbClr val="C00000"/>
                </a:solidFill>
              </a:rPr>
              <a:t>trwałe - </a:t>
            </a:r>
            <a:r>
              <a:rPr lang="pl-PL" dirty="0"/>
              <a:t>oznaczają uprawy niepodlegające płodozmianowi, inne niż trwałe użytki zielone i pastwiska trwałe. Uprawy te zajmują grunty przez okres pięciu lat lub dłużej i zalicza się do nich rośliny zdrewniałe dające powtarzające się zbiory w postaci owoców oraz uprawy wieloletnie roślin niezdrewniałych, zajmujących grunt przez pięć lat lub dłużej i dających powtarzające się zbiory w postaci samej rośliny. Do upraw trwałych zalicza się </a:t>
            </a:r>
            <a:r>
              <a:rPr lang="pl-PL" u="sng" dirty="0">
                <a:solidFill>
                  <a:srgbClr val="C00000"/>
                </a:solidFill>
              </a:rPr>
              <a:t>zagajniki </a:t>
            </a:r>
            <a:br>
              <a:rPr lang="pl-PL" u="sng" dirty="0">
                <a:solidFill>
                  <a:srgbClr val="C00000"/>
                </a:solidFill>
              </a:rPr>
            </a:br>
            <a:r>
              <a:rPr lang="pl-PL" u="sng" dirty="0">
                <a:solidFill>
                  <a:srgbClr val="C00000"/>
                </a:solidFill>
              </a:rPr>
              <a:t>o krótkiej rotacji i </a:t>
            </a:r>
            <a:r>
              <a:rPr lang="pl-PL" u="sng" dirty="0" smtClean="0">
                <a:solidFill>
                  <a:srgbClr val="C00000"/>
                </a:solidFill>
              </a:rPr>
              <a:t>szkółki</a:t>
            </a:r>
            <a:endParaRPr lang="pl-PL" u="sng" dirty="0">
              <a:solidFill>
                <a:srgbClr val="C00000"/>
              </a:solidFill>
            </a:endParaRPr>
          </a:p>
          <a:p>
            <a:pPr lvl="1" algn="just">
              <a:buClr>
                <a:schemeClr val="tx1"/>
              </a:buClr>
              <a:buFont typeface="Wingdings" pitchFamily="2" charset="2"/>
              <a:buChar char="§"/>
            </a:pPr>
            <a:r>
              <a:rPr lang="pl-PL" b="1" dirty="0">
                <a:solidFill>
                  <a:srgbClr val="C00000"/>
                </a:solidFill>
              </a:rPr>
              <a:t>szkółki - </a:t>
            </a:r>
            <a:r>
              <a:rPr lang="pl-PL" dirty="0"/>
              <a:t>oznaczają obszary młodych zdrewniałych (drzewiastych) roślin uprawianych na otwartym powietrzu w celu późniejszego przesadzenia, tj.: szkółki winorośli oraz podkładek, szkółki drzew i krzewów owocowych,  szkółki roślin ozdobnych, komercyjne szkółki drzew leśnych, z wyłączeniem rosnących w lesie szkółek przeznaczonych na potrzeby własne gospodarstwa rolnego, szkółki drzew i krzewów do sadzenia w ogrodach, parkach, na poboczach dróg i na wałach (na przykład sadzonki żywopłotu, róże i inne krzewy ozdobne, ozdobne drzewa i krzewy iglaste), w tym we wszystkich przypadkach ich kłącza, rozłogi i młode </a:t>
            </a:r>
            <a:r>
              <a:rPr lang="pl-PL" dirty="0" smtClean="0"/>
              <a:t>sadzonki</a:t>
            </a:r>
          </a:p>
          <a:p>
            <a:pPr lvl="1" algn="just">
              <a:buClr>
                <a:schemeClr val="tx1"/>
              </a:buClr>
              <a:buFont typeface="Wingdings" pitchFamily="2" charset="2"/>
              <a:buChar char="§"/>
            </a:pPr>
            <a:r>
              <a:rPr lang="pl-PL" b="1" dirty="0" smtClean="0">
                <a:solidFill>
                  <a:srgbClr val="C00000"/>
                </a:solidFill>
              </a:rPr>
              <a:t>zagajnik </a:t>
            </a:r>
            <a:r>
              <a:rPr lang="pl-PL" b="1" dirty="0">
                <a:solidFill>
                  <a:srgbClr val="C00000"/>
                </a:solidFill>
              </a:rPr>
              <a:t>o krótkiej rotacji</a:t>
            </a:r>
            <a:r>
              <a:rPr lang="pl-PL" dirty="0">
                <a:solidFill>
                  <a:srgbClr val="C00000"/>
                </a:solidFill>
              </a:rPr>
              <a:t> </a:t>
            </a:r>
            <a:r>
              <a:rPr lang="pl-PL" b="1" dirty="0">
                <a:solidFill>
                  <a:srgbClr val="C00000"/>
                </a:solidFill>
              </a:rPr>
              <a:t>- </a:t>
            </a:r>
            <a:r>
              <a:rPr lang="pl-PL" dirty="0"/>
              <a:t>obszar obsadzany gatunkami: </a:t>
            </a:r>
          </a:p>
          <a:p>
            <a:pPr lvl="2">
              <a:buFont typeface="Wingdings" pitchFamily="2" charset="2"/>
              <a:buChar char="v"/>
            </a:pPr>
            <a:r>
              <a:rPr lang="pl-PL" dirty="0"/>
              <a:t>z rodzaju wierzba (</a:t>
            </a:r>
            <a:r>
              <a:rPr lang="pl-PL" i="1" dirty="0" err="1"/>
              <a:t>Salix</a:t>
            </a:r>
            <a:r>
              <a:rPr lang="pl-PL" dirty="0"/>
              <a:t> sp</a:t>
            </a:r>
            <a:r>
              <a:rPr lang="pl-PL" dirty="0" smtClean="0"/>
              <a:t>.) – </a:t>
            </a:r>
            <a:r>
              <a:rPr lang="pl-PL" b="1" dirty="0" smtClean="0"/>
              <a:t>cykl zbioru 8 lat</a:t>
            </a:r>
            <a:endParaRPr lang="pl-PL" b="1" dirty="0"/>
          </a:p>
          <a:p>
            <a:pPr lvl="2">
              <a:buFont typeface="Wingdings" pitchFamily="2" charset="2"/>
              <a:buChar char="v"/>
            </a:pPr>
            <a:r>
              <a:rPr lang="pl-PL" dirty="0"/>
              <a:t>z rodzaju brzoza (</a:t>
            </a:r>
            <a:r>
              <a:rPr lang="pl-PL" i="1" dirty="0" err="1"/>
              <a:t>Betula</a:t>
            </a:r>
            <a:r>
              <a:rPr lang="pl-PL" i="1" dirty="0"/>
              <a:t> </a:t>
            </a:r>
            <a:r>
              <a:rPr lang="pl-PL" dirty="0"/>
              <a:t>sp</a:t>
            </a:r>
            <a:r>
              <a:rPr lang="pl-PL" dirty="0" smtClean="0"/>
              <a:t>.) - </a:t>
            </a:r>
            <a:r>
              <a:rPr lang="pl-PL" b="1" dirty="0" smtClean="0"/>
              <a:t>cykl </a:t>
            </a:r>
            <a:r>
              <a:rPr lang="pl-PL" b="1" smtClean="0"/>
              <a:t>zbioru 10 </a:t>
            </a:r>
            <a:r>
              <a:rPr lang="pl-PL" b="1" dirty="0" smtClean="0"/>
              <a:t>lat</a:t>
            </a:r>
            <a:endParaRPr lang="pl-PL" b="1" dirty="0"/>
          </a:p>
          <a:p>
            <a:pPr lvl="2" algn="just">
              <a:buFont typeface="Wingdings" pitchFamily="2" charset="2"/>
              <a:buChar char="v"/>
            </a:pPr>
            <a:r>
              <a:rPr lang="pl-PL" dirty="0"/>
              <a:t>z rodzaju topola (</a:t>
            </a:r>
            <a:r>
              <a:rPr lang="pl-PL" i="1" dirty="0" err="1"/>
              <a:t>Populus</a:t>
            </a:r>
            <a:r>
              <a:rPr lang="pl-PL" i="1" dirty="0"/>
              <a:t> </a:t>
            </a:r>
            <a:r>
              <a:rPr lang="pl-PL" dirty="0"/>
              <a:t>sp</a:t>
            </a:r>
            <a:r>
              <a:rPr lang="pl-PL" i="1" dirty="0"/>
              <a:t>.</a:t>
            </a:r>
            <a:r>
              <a:rPr lang="pl-PL" dirty="0"/>
              <a:t>), w przypadku utrzymania obszarów proekologicznych (EFA) należy uwzględnić tylko gatunki z rodzaju topola czarna (</a:t>
            </a:r>
            <a:r>
              <a:rPr lang="pl-PL" i="1" dirty="0" err="1"/>
              <a:t>Populus</a:t>
            </a:r>
            <a:r>
              <a:rPr lang="pl-PL" i="1" dirty="0"/>
              <a:t> </a:t>
            </a:r>
            <a:r>
              <a:rPr lang="pl-PL" i="1" dirty="0" err="1"/>
              <a:t>nigra</a:t>
            </a:r>
            <a:r>
              <a:rPr lang="pl-PL" dirty="0"/>
              <a:t>) i jej </a:t>
            </a:r>
            <a:r>
              <a:rPr lang="pl-PL" dirty="0" smtClean="0"/>
              <a:t>krzyżówki – </a:t>
            </a:r>
            <a:r>
              <a:rPr lang="pl-PL" b="1" dirty="0" smtClean="0"/>
              <a:t>cykl zbioru 8 lat</a:t>
            </a:r>
            <a:endParaRPr lang="pl-PL" b="1" dirty="0"/>
          </a:p>
          <a:p>
            <a:pPr marL="914400" lvl="2" indent="0" algn="just">
              <a:buClr>
                <a:srgbClr val="EF2A03"/>
              </a:buClr>
              <a:buNone/>
            </a:pPr>
            <a:endParaRPr lang="pl-PL" dirty="0"/>
          </a:p>
          <a:p>
            <a:pPr lvl="1" algn="just">
              <a:buClr>
                <a:srgbClr val="EF2A03"/>
              </a:buClr>
              <a:buFont typeface="Arial" pitchFamily="34" charset="0"/>
              <a:buChar char="•"/>
            </a:pPr>
            <a:endParaRPr lang="pl-PL" dirty="0"/>
          </a:p>
          <a:p>
            <a:pPr marL="457200" lvl="1" indent="0" algn="just">
              <a:buClr>
                <a:srgbClr val="EF2A03"/>
              </a:buClr>
              <a:buNone/>
            </a:pPr>
            <a:r>
              <a:rPr lang="pl-PL" dirty="0" smtClean="0"/>
              <a:t> </a:t>
            </a:r>
            <a:endParaRPr lang="pl-P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ymbol zastępczy numeru slajdu 4"/>
          <p:cNvSpPr>
            <a:spLocks noGrp="1"/>
          </p:cNvSpPr>
          <p:nvPr>
            <p:ph type="sldNum" sz="quarter" idx="12"/>
          </p:nvPr>
        </p:nvSpPr>
        <p:spPr/>
        <p:txBody>
          <a:bodyPr/>
          <a:lstStyle/>
          <a:p>
            <a:pPr>
              <a:defRPr/>
            </a:pPr>
            <a:r>
              <a:rPr lang="pl-PL" dirty="0" smtClean="0"/>
              <a:t>5</a:t>
            </a:r>
            <a:endParaRPr lang="pl-PL" dirty="0"/>
          </a:p>
        </p:txBody>
      </p:sp>
      <p:pic>
        <p:nvPicPr>
          <p:cNvPr id="4" name="Obraz 3"/>
          <p:cNvPicPr/>
          <p:nvPr/>
        </p:nvPicPr>
        <p:blipFill rotWithShape="1">
          <a:blip r:embed="rId2">
            <a:extLst>
              <a:ext uri="{28A0092B-C50C-407E-A947-70E740481C1C}">
                <a14:useLocalDpi xmlns:a14="http://schemas.microsoft.com/office/drawing/2010/main" val="0"/>
              </a:ext>
            </a:extLst>
          </a:blip>
          <a:srcRect b="8082"/>
          <a:stretch/>
        </p:blipFill>
        <p:spPr bwMode="auto">
          <a:xfrm>
            <a:off x="323528" y="1268760"/>
            <a:ext cx="8712968" cy="4464496"/>
          </a:xfrm>
          <a:prstGeom prst="rect">
            <a:avLst/>
          </a:prstGeom>
          <a:noFill/>
          <a:ln>
            <a:noFill/>
          </a:ln>
          <a:extLst>
            <a:ext uri="{53640926-AAD7-44D8-BBD7-CCE9431645EC}">
              <a14:shadowObscured xmlns:a14="http://schemas.microsoft.com/office/drawing/2010/main"/>
            </a:ext>
          </a:extLst>
        </p:spPr>
      </p:pic>
      <p:sp useBgFill="1">
        <p:nvSpPr>
          <p:cNvPr id="2" name="Prostokąt 1"/>
          <p:cNvSpPr/>
          <p:nvPr/>
        </p:nvSpPr>
        <p:spPr>
          <a:xfrm>
            <a:off x="0" y="5869721"/>
            <a:ext cx="9144000" cy="938719"/>
          </a:xfrm>
          <a:prstGeom prst="rect">
            <a:avLst/>
          </a:prstGeom>
        </p:spPr>
        <p:txBody>
          <a:bodyPr wrap="square">
            <a:spAutoFit/>
          </a:bodyPr>
          <a:lstStyle/>
          <a:p>
            <a:pPr marL="95250" indent="-95250" algn="just"/>
            <a:r>
              <a:rPr lang="pl-PL" sz="1100" b="1" i="1" dirty="0">
                <a:latin typeface="+mn-lt"/>
              </a:rPr>
              <a:t>* </a:t>
            </a:r>
            <a:r>
              <a:rPr lang="pl-PL" sz="1100" b="1" i="1" dirty="0" smtClean="0">
                <a:latin typeface="+mn-lt"/>
              </a:rPr>
              <a:t>Jako </a:t>
            </a:r>
            <a:r>
              <a:rPr lang="pl-PL" sz="1100" b="1" i="1" dirty="0">
                <a:latin typeface="+mn-lt"/>
              </a:rPr>
              <a:t>„kwalifikujące się hektary” nie zostaną uznane obszary ujęte w przewidzianym do opracowania wykazie obszarów wykorzystywanych głównie do działalności pozarolniczej. Wykaz ten obejmował będzie pasy zieleni na lotniskach oraz pasy zieleni obiektów sportowych (np. pól golfowych, boisk piłkarskich).</a:t>
            </a:r>
          </a:p>
          <a:p>
            <a:pPr marL="95250" indent="-95250" algn="just"/>
            <a:r>
              <a:rPr lang="pl-PL" sz="1100" b="1" i="1" dirty="0" smtClean="0">
                <a:latin typeface="+mn-lt"/>
              </a:rPr>
              <a:t>**Obowiązkowe </a:t>
            </a:r>
            <a:r>
              <a:rPr lang="pl-PL" sz="1100" b="1" i="1" dirty="0">
                <a:latin typeface="+mn-lt"/>
              </a:rPr>
              <a:t>wykonanie co najmniej jednego zabiegu agrotechnicznego polegającego na usuwaniu niepożądanej roślinności w terminie do dnia 31 lipca danego roku.</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Jednolita Płatność Obszarowa</a:t>
            </a:r>
            <a:br>
              <a:rPr lang="pl-PL" dirty="0" smtClean="0">
                <a:solidFill>
                  <a:srgbClr val="C00000"/>
                </a:solidFill>
              </a:rPr>
            </a:br>
            <a:r>
              <a:rPr lang="pl-PL" dirty="0" smtClean="0">
                <a:solidFill>
                  <a:srgbClr val="C00000"/>
                </a:solidFill>
              </a:rPr>
              <a:t>- szacowana stawka -</a:t>
            </a:r>
            <a:endParaRPr lang="pl-PL" dirty="0">
              <a:solidFill>
                <a:srgbClr val="C00000"/>
              </a:solidFill>
            </a:endParaRPr>
          </a:p>
        </p:txBody>
      </p:sp>
      <p:sp>
        <p:nvSpPr>
          <p:cNvPr id="3" name="Symbol zastępczy zawartości 2"/>
          <p:cNvSpPr>
            <a:spLocks noGrp="1"/>
          </p:cNvSpPr>
          <p:nvPr>
            <p:ph idx="1"/>
          </p:nvPr>
        </p:nvSpPr>
        <p:spPr>
          <a:xfrm>
            <a:off x="285720" y="1357298"/>
            <a:ext cx="8201028" cy="5214974"/>
          </a:xfrm>
        </p:spPr>
        <p:txBody>
          <a:bodyPr/>
          <a:lstStyle/>
          <a:p>
            <a:pPr lvl="1" algn="just">
              <a:buClr>
                <a:srgbClr val="EF2A03"/>
              </a:buClr>
              <a:buFontTx/>
              <a:buChar char="•"/>
            </a:pPr>
            <a:endParaRPr lang="pl-PL" sz="1800" dirty="0" smtClean="0"/>
          </a:p>
          <a:p>
            <a:pPr algn="just">
              <a:buClr>
                <a:srgbClr val="EF2A03"/>
              </a:buClr>
              <a:buFont typeface="Wingdings" pitchFamily="2" charset="2"/>
              <a:buChar char="q"/>
            </a:pPr>
            <a:endParaRPr lang="pl-PL" sz="1800" b="1" dirty="0" smtClean="0"/>
          </a:p>
          <a:p>
            <a:pPr algn="just">
              <a:buClr>
                <a:srgbClr val="EF2A03"/>
              </a:buClr>
              <a:buFont typeface="Wingdings" pitchFamily="2" charset="2"/>
              <a:buChar char="q"/>
            </a:pPr>
            <a:endParaRPr lang="pl-PL" sz="1800" b="1" dirty="0" smtClean="0"/>
          </a:p>
          <a:p>
            <a:pPr algn="just">
              <a:buClr>
                <a:srgbClr val="EF2A03"/>
              </a:buClr>
              <a:buFont typeface="Wingdings" pitchFamily="2" charset="2"/>
              <a:buChar char="q"/>
            </a:pPr>
            <a:endParaRPr lang="pl-PL" sz="1800" b="1" dirty="0" smtClean="0"/>
          </a:p>
          <a:p>
            <a:pPr algn="just">
              <a:buClr>
                <a:srgbClr val="EF2A03"/>
              </a:buClr>
              <a:buFont typeface="Wingdings" pitchFamily="2" charset="2"/>
              <a:buChar char="q"/>
            </a:pPr>
            <a:r>
              <a:rPr lang="pl-PL" sz="2400" b="1" dirty="0" smtClean="0"/>
              <a:t>Szacowana stawka jednolitej płatności obszarowej (JPO) w 2015 r.:</a:t>
            </a:r>
          </a:p>
          <a:p>
            <a:pPr lvl="1" algn="ctr">
              <a:buClr>
                <a:srgbClr val="EF2A03"/>
              </a:buClr>
              <a:buNone/>
            </a:pPr>
            <a:r>
              <a:rPr lang="pl-PL" sz="2400" dirty="0" smtClean="0"/>
              <a:t>107 EUR/ha</a:t>
            </a:r>
          </a:p>
          <a:p>
            <a:pPr lvl="1" algn="ctr">
              <a:buClr>
                <a:srgbClr val="EF2A03"/>
              </a:buClr>
              <a:buNone/>
            </a:pPr>
            <a:endParaRPr lang="pl-PL"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Rolnik aktywny zawodowo</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a:t>
            </a:r>
            <a:endParaRPr lang="pl-PL" dirty="0">
              <a:solidFill>
                <a:srgbClr val="C00000"/>
              </a:solidFill>
            </a:endParaRPr>
          </a:p>
        </p:txBody>
      </p:sp>
      <p:sp>
        <p:nvSpPr>
          <p:cNvPr id="3" name="Symbol zastępczy zawartości 2"/>
          <p:cNvSpPr>
            <a:spLocks noGrp="1"/>
          </p:cNvSpPr>
          <p:nvPr>
            <p:ph idx="1"/>
          </p:nvPr>
        </p:nvSpPr>
        <p:spPr>
          <a:xfrm>
            <a:off x="285720" y="1772816"/>
            <a:ext cx="8678768" cy="4799456"/>
          </a:xfrm>
        </p:spPr>
        <p:txBody>
          <a:bodyPr/>
          <a:lstStyle/>
          <a:p>
            <a:pPr algn="just">
              <a:buClr>
                <a:srgbClr val="EF2A03"/>
              </a:buClr>
              <a:buFont typeface="Wingdings" pitchFamily="2" charset="2"/>
              <a:buChar char="q"/>
            </a:pPr>
            <a:r>
              <a:rPr lang="pl-PL" sz="1800" b="1" dirty="0" smtClean="0"/>
              <a:t>Rolnik aktywny zawodowo </a:t>
            </a:r>
            <a:r>
              <a:rPr lang="pl-PL" sz="1800" b="1" dirty="0" err="1" smtClean="0"/>
              <a:t>vs</a:t>
            </a:r>
            <a:r>
              <a:rPr lang="pl-PL" sz="1800" b="1" dirty="0" smtClean="0"/>
              <a:t>. PROW 2014-2020:</a:t>
            </a:r>
            <a:endParaRPr lang="pl-PL" sz="1800" dirty="0" smtClean="0"/>
          </a:p>
          <a:p>
            <a:pPr algn="just">
              <a:buClr>
                <a:srgbClr val="EF2A03"/>
              </a:buClr>
              <a:buNone/>
            </a:pPr>
            <a:r>
              <a:rPr lang="pl-PL" sz="1800" dirty="0" smtClean="0"/>
              <a:t>	</a:t>
            </a:r>
          </a:p>
          <a:p>
            <a:pPr algn="just">
              <a:buClr>
                <a:srgbClr val="EF2A03"/>
              </a:buClr>
              <a:buNone/>
            </a:pPr>
            <a:r>
              <a:rPr lang="pl-PL" sz="1800" dirty="0"/>
              <a:t>	</a:t>
            </a:r>
            <a:r>
              <a:rPr lang="pl-PL" sz="1800" dirty="0" smtClean="0"/>
              <a:t>Schematy wsparcia w ramach PROW 2014-2020 wymagające spełnienia definicji rolnika czynnego zawodowo:</a:t>
            </a:r>
          </a:p>
          <a:p>
            <a:pPr lvl="1" algn="just">
              <a:buClr>
                <a:srgbClr val="EF2A03"/>
              </a:buClr>
              <a:buFont typeface="Arial" pitchFamily="34" charset="0"/>
              <a:buChar char="•"/>
            </a:pPr>
            <a:r>
              <a:rPr lang="pl-PL" sz="1800" dirty="0" smtClean="0"/>
              <a:t>Systemy jakości produktów rolnych i środków spożywczych</a:t>
            </a:r>
          </a:p>
          <a:p>
            <a:pPr lvl="1" algn="just">
              <a:buClr>
                <a:srgbClr val="EF2A03"/>
              </a:buClr>
              <a:buFont typeface="Arial" pitchFamily="34" charset="0"/>
              <a:buChar char="•"/>
            </a:pPr>
            <a:r>
              <a:rPr lang="pl-PL" sz="1800" dirty="0" smtClean="0"/>
              <a:t>Pomoc na rozpoczęcie działalności gospodarczej na rzecz młodych rolników</a:t>
            </a:r>
          </a:p>
          <a:p>
            <a:pPr lvl="1" algn="just">
              <a:buClr>
                <a:srgbClr val="EF2A03"/>
              </a:buClr>
              <a:buFont typeface="Arial" pitchFamily="34" charset="0"/>
              <a:buChar char="•"/>
            </a:pPr>
            <a:r>
              <a:rPr lang="pl-PL" sz="1800" dirty="0" smtClean="0"/>
              <a:t>Rolnictwo ekologiczne</a:t>
            </a:r>
          </a:p>
          <a:p>
            <a:pPr lvl="1" algn="just">
              <a:buClr>
                <a:srgbClr val="EF2A03"/>
              </a:buClr>
              <a:buFont typeface="Arial" pitchFamily="34" charset="0"/>
              <a:buChar char="•"/>
            </a:pPr>
            <a:r>
              <a:rPr lang="pl-PL" sz="1800" dirty="0" smtClean="0"/>
              <a:t>Płatności dla obszarów z ograniczeniami naturalnymi lub innymi szczególnymi ograniczeniami (ONW)</a:t>
            </a:r>
          </a:p>
          <a:p>
            <a:pPr lvl="1" algn="just">
              <a:buClr>
                <a:srgbClr val="EF2A03"/>
              </a:buClr>
              <a:buFont typeface="Arial" pitchFamily="34" charset="0"/>
              <a:buChar char="•"/>
            </a:pPr>
            <a:r>
              <a:rPr lang="pl-PL" sz="1800" dirty="0" smtClean="0"/>
              <a:t>Zarządzanie ryzykiem (ubezpieczenie upraw, fundusze wzajemnego inwestowania, stabilizacja dochodów)</a:t>
            </a:r>
          </a:p>
          <a:p>
            <a:pPr lvl="1" algn="just">
              <a:buClr>
                <a:srgbClr val="EF2A03"/>
              </a:buClr>
              <a:buFontTx/>
              <a:buChar char="•"/>
            </a:pPr>
            <a:endParaRPr lang="pl-PL" sz="1800" dirty="0" smtClean="0"/>
          </a:p>
          <a:p>
            <a:pPr lvl="1" algn="just">
              <a:buClr>
                <a:srgbClr val="EF2A03"/>
              </a:buClr>
              <a:buFontTx/>
              <a:buChar char="•"/>
            </a:pPr>
            <a:endParaRPr lang="pl-PL" sz="1800" dirty="0" smtClean="0"/>
          </a:p>
          <a:p>
            <a:pPr>
              <a:buNone/>
            </a:pPr>
            <a:endParaRPr lang="pl-PL"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(wprowadzenie)</a:t>
            </a:r>
            <a:endParaRPr lang="pl-PL" dirty="0">
              <a:solidFill>
                <a:srgbClr val="C00000"/>
              </a:solidFill>
            </a:endParaRPr>
          </a:p>
        </p:txBody>
      </p:sp>
      <p:sp>
        <p:nvSpPr>
          <p:cNvPr id="3" name="Symbol zastępczy zawartości 2"/>
          <p:cNvSpPr>
            <a:spLocks noGrp="1"/>
          </p:cNvSpPr>
          <p:nvPr>
            <p:ph idx="1"/>
          </p:nvPr>
        </p:nvSpPr>
        <p:spPr>
          <a:xfrm>
            <a:off x="285720" y="1357298"/>
            <a:ext cx="8201028" cy="5214974"/>
          </a:xfrm>
          <a:noFill/>
        </p:spPr>
        <p:txBody>
          <a:bodyPr/>
          <a:lstStyle/>
          <a:p>
            <a:pPr algn="just">
              <a:buClr>
                <a:srgbClr val="EF2A03"/>
              </a:buClr>
              <a:buFont typeface="Wingdings" pitchFamily="2" charset="2"/>
              <a:buChar char="q"/>
            </a:pPr>
            <a:r>
              <a:rPr lang="pl-PL" sz="2000" b="1" dirty="0" smtClean="0"/>
              <a:t>Zasada działania definicji:</a:t>
            </a:r>
            <a:endParaRPr lang="pl-PL" sz="2000" dirty="0" smtClean="0"/>
          </a:p>
          <a:p>
            <a:pPr lvl="1" algn="just">
              <a:buClr>
                <a:srgbClr val="EF2A03"/>
              </a:buClr>
              <a:buFont typeface="Wingdings" pitchFamily="2" charset="2"/>
              <a:buChar char="§"/>
            </a:pPr>
            <a:r>
              <a:rPr lang="pl-PL" sz="1800" dirty="0" smtClean="0"/>
              <a:t>Zasada ta sprowadzać się będzie do tego, że rolnik, który nie spełni wymogów określonych w definicji zostanie wykluczony w danym roku z wszystkich płatności bezpośrednich, a w przypadku niektórych działań PROW 2014-2020 uznany zostanie za rolnika nie spełniającego kryteriów kwalifikowalności lub warunków otrzymania wsparcia</a:t>
            </a:r>
          </a:p>
          <a:p>
            <a:pPr marL="457200" lvl="1" indent="0" algn="just">
              <a:buClr>
                <a:srgbClr val="EF2A03"/>
              </a:buClr>
              <a:buNone/>
            </a:pPr>
            <a:endParaRPr lang="pl-PL" sz="1800" dirty="0"/>
          </a:p>
          <a:p>
            <a:pPr lvl="1" algn="just">
              <a:buClr>
                <a:srgbClr val="EF2A03"/>
              </a:buClr>
              <a:buFont typeface="Wingdings" pitchFamily="2" charset="2"/>
              <a:buChar char="§"/>
            </a:pPr>
            <a:r>
              <a:rPr lang="pl-PL" sz="1800" dirty="0" smtClean="0"/>
              <a:t>W przypadku rolników ubiegających się o płatności bezpośrednie w 2015 r., każdy beneficjent wsparcia bezpośredniego, który w roku 2014 otrzymał łączną kwotę płatności bezpośrednich (z wyłączeniem przejściowego wsparcia krajowego) </a:t>
            </a:r>
            <a:r>
              <a:rPr lang="pl-PL" sz="1800" b="1" dirty="0" smtClean="0"/>
              <a:t>nie równowartość w złotych kwoty 5000 euro </a:t>
            </a:r>
            <a:r>
              <a:rPr lang="pl-PL" sz="1800" dirty="0" smtClean="0"/>
              <a:t>(przed uwzględnieniem zmniejszeń i wykluczeń), zostanie „automatycznie” uznany za rolnika aktywnego zawodowo </a:t>
            </a:r>
          </a:p>
          <a:p>
            <a:pPr marL="457200" lvl="1" indent="0" algn="just">
              <a:buClr>
                <a:srgbClr val="EF2A03"/>
              </a:buClr>
              <a:buNone/>
            </a:pPr>
            <a:endParaRPr lang="pl-PL" sz="1800" dirty="0" smtClean="0"/>
          </a:p>
          <a:p>
            <a:pPr lvl="1" algn="just">
              <a:buClr>
                <a:srgbClr val="EF2A03"/>
              </a:buClr>
              <a:buFont typeface="Wingdings" pitchFamily="2" charset="2"/>
              <a:buChar char="§"/>
            </a:pPr>
            <a:r>
              <a:rPr lang="pl-PL" sz="1800" dirty="0" smtClean="0"/>
              <a:t>Za rok 2014 – równowartość kwoty 5000 euro wynosi 20 888 zł</a:t>
            </a:r>
          </a:p>
          <a:p>
            <a:pPr>
              <a:buNone/>
            </a:pPr>
            <a:endParaRPr lang="pl-PL"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620688"/>
            <a:ext cx="7772400" cy="410388"/>
          </a:xfrm>
        </p:spPr>
        <p:txBody>
          <a:bodyPr/>
          <a:lstStyle/>
          <a:p>
            <a:r>
              <a:rPr lang="pl-PL" dirty="0" smtClean="0">
                <a:solidFill>
                  <a:srgbClr val="C00000"/>
                </a:solidFill>
              </a:rPr>
              <a:t>Rolnik aktywny zawodowo (1/7)</a:t>
            </a:r>
            <a:endParaRPr lang="pl-PL" dirty="0">
              <a:solidFill>
                <a:srgbClr val="C00000"/>
              </a:solidFill>
            </a:endParaRPr>
          </a:p>
        </p:txBody>
      </p:sp>
      <p:sp>
        <p:nvSpPr>
          <p:cNvPr id="3" name="Symbol zastępczy zawartości 2"/>
          <p:cNvSpPr>
            <a:spLocks noGrp="1"/>
          </p:cNvSpPr>
          <p:nvPr>
            <p:ph idx="1"/>
          </p:nvPr>
        </p:nvSpPr>
        <p:spPr>
          <a:xfrm>
            <a:off x="285720" y="1124744"/>
            <a:ext cx="8678768" cy="5616624"/>
          </a:xfrm>
        </p:spPr>
        <p:txBody>
          <a:bodyPr/>
          <a:lstStyle/>
          <a:p>
            <a:pPr algn="just">
              <a:buClr>
                <a:srgbClr val="EF2A03"/>
              </a:buClr>
              <a:buFont typeface="Wingdings" pitchFamily="2" charset="2"/>
              <a:buChar char="q"/>
            </a:pPr>
            <a:r>
              <a:rPr lang="pl-PL" sz="1800" b="1" dirty="0" smtClean="0"/>
              <a:t>Podmioty (osoby fizyczne lub prawne) „odgórnie” objęte wyłączeniem z płatności bezpośrednich (tzw. nierolnicze rodzaje działalności):</a:t>
            </a:r>
            <a:endParaRPr lang="pl-PL" sz="1800" dirty="0" smtClean="0"/>
          </a:p>
          <a:p>
            <a:pPr lvl="1" algn="just">
              <a:spcBef>
                <a:spcPts val="0"/>
              </a:spcBef>
              <a:buClr>
                <a:srgbClr val="EF2A03"/>
              </a:buClr>
              <a:buFontTx/>
              <a:buChar char="•"/>
            </a:pPr>
            <a:r>
              <a:rPr lang="pl-PL" sz="1800" dirty="0" smtClean="0"/>
              <a:t>Podmioty administrujące portami lotniczymi</a:t>
            </a:r>
          </a:p>
          <a:p>
            <a:pPr lvl="1" algn="just">
              <a:spcBef>
                <a:spcPts val="0"/>
              </a:spcBef>
              <a:buClr>
                <a:srgbClr val="EF2A03"/>
              </a:buClr>
              <a:buFontTx/>
              <a:buChar char="•"/>
            </a:pPr>
            <a:r>
              <a:rPr lang="pl-PL" sz="1800" dirty="0" smtClean="0"/>
              <a:t>Podmioty administrujące wodociągami</a:t>
            </a:r>
          </a:p>
          <a:p>
            <a:pPr lvl="1" algn="just">
              <a:spcBef>
                <a:spcPts val="0"/>
              </a:spcBef>
              <a:buClr>
                <a:srgbClr val="EF2A03"/>
              </a:buClr>
              <a:buFontTx/>
              <a:buChar char="•"/>
            </a:pPr>
            <a:r>
              <a:rPr lang="pl-PL" sz="1800" dirty="0" smtClean="0"/>
              <a:t>Podmioty administrujące trwałymi terenami sportowymi i rekreacyjnymi</a:t>
            </a:r>
          </a:p>
          <a:p>
            <a:pPr lvl="1" algn="just">
              <a:spcBef>
                <a:spcPts val="0"/>
              </a:spcBef>
              <a:buClr>
                <a:srgbClr val="EF2A03"/>
              </a:buClr>
              <a:buFontTx/>
              <a:buChar char="•"/>
            </a:pPr>
            <a:r>
              <a:rPr lang="pl-PL" sz="1800" dirty="0" smtClean="0"/>
              <a:t>Podmioty świadczące usługi przewozu kolejowego</a:t>
            </a:r>
          </a:p>
          <a:p>
            <a:pPr lvl="1" algn="just">
              <a:spcBef>
                <a:spcPts val="0"/>
              </a:spcBef>
              <a:buClr>
                <a:srgbClr val="EF2A03"/>
              </a:buClr>
              <a:buFontTx/>
              <a:buChar char="•"/>
            </a:pPr>
            <a:r>
              <a:rPr lang="pl-PL" sz="1800" dirty="0" smtClean="0"/>
              <a:t>Podmioty świadczące usługi w zakresie obrotu nieruchomościami</a:t>
            </a:r>
          </a:p>
          <a:p>
            <a:pPr lvl="1" algn="ctr">
              <a:buClr>
                <a:srgbClr val="EF2A03"/>
              </a:buClr>
              <a:buNone/>
            </a:pPr>
            <a:r>
              <a:rPr lang="pl-PL" sz="1800" dirty="0" smtClean="0"/>
              <a:t>Niemniej jednak:</a:t>
            </a:r>
          </a:p>
          <a:p>
            <a:pPr lvl="0" algn="just">
              <a:buClr>
                <a:srgbClr val="EF2A03"/>
              </a:buClr>
              <a:buFont typeface="Wingdings" pitchFamily="2" charset="2"/>
              <a:buChar char="q"/>
            </a:pPr>
            <a:r>
              <a:rPr lang="pl-PL" sz="1800" b="1" dirty="0" smtClean="0">
                <a:solidFill>
                  <a:srgbClr val="000000"/>
                </a:solidFill>
              </a:rPr>
              <a:t>Powyższe podmioty będą miały możliwość wykazania, że spełniają kryteria rolnika aktywnego zawodowo poprzez udokumentowanie, że:</a:t>
            </a:r>
          </a:p>
          <a:p>
            <a:pPr lvl="1" algn="just">
              <a:buClr>
                <a:srgbClr val="EF2A03"/>
              </a:buClr>
              <a:buFont typeface="Arial" pitchFamily="34" charset="0"/>
              <a:buChar char="•"/>
            </a:pPr>
            <a:r>
              <a:rPr lang="pl-PL" dirty="0" smtClean="0"/>
              <a:t>roczna kwota płatności bezpośrednich wynosi co najmniej 5 % całości przychodów uzyskanych z działalności pozarolniczej w ostatnim roku obrotowym, za który dowody takie są dostępne lub</a:t>
            </a:r>
          </a:p>
          <a:p>
            <a:pPr lvl="1" algn="just">
              <a:buClr>
                <a:srgbClr val="EF2A03"/>
              </a:buClr>
              <a:buFont typeface="Arial" pitchFamily="34" charset="0"/>
              <a:buChar char="•"/>
            </a:pPr>
            <a:r>
              <a:rPr lang="pl-PL" dirty="0" smtClean="0"/>
              <a:t>ich działalność rolnicza nie ma charakteru marginalnego – test 1/3 przychodów z działalności rolniczej (całość przychodów  z działalności rolniczej stanowi co najmniej 1/3 całości przychodów), lub</a:t>
            </a:r>
          </a:p>
          <a:p>
            <a:pPr lvl="1" algn="just">
              <a:buClr>
                <a:srgbClr val="EF2A03"/>
              </a:buClr>
              <a:buFont typeface="Arial" pitchFamily="34" charset="0"/>
              <a:buChar char="•"/>
            </a:pPr>
            <a:r>
              <a:rPr lang="pl-PL" dirty="0" smtClean="0"/>
              <a:t>ich główną działalność gospodarczą lub przedmiot działalności stanowi wykonywanie działalności rolniczej  co będzie weryfikowane poprzez sądowe i urzędowe rejestry przedsiębiorstw (tj. REGON, KRS, CEIDG)</a:t>
            </a:r>
            <a:endParaRPr lang="pl-P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Wykres 7"/>
          <p:cNvGraphicFramePr/>
          <p:nvPr/>
        </p:nvGraphicFramePr>
        <p:xfrm>
          <a:off x="1524000" y="928670"/>
          <a:ext cx="6096000" cy="453233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556792"/>
            <a:ext cx="8352928" cy="3168352"/>
          </a:xfrm>
        </p:spPr>
        <p:txBody>
          <a:bodyPr/>
          <a:lstStyle/>
          <a:p>
            <a:pPr lvl="0" algn="just">
              <a:buClr>
                <a:srgbClr val="FF0000"/>
              </a:buClr>
              <a:buFont typeface="Wingdings" pitchFamily="2" charset="2"/>
              <a:buChar char="q"/>
            </a:pPr>
            <a:r>
              <a:rPr lang="pl-PL" sz="1900" dirty="0" smtClean="0"/>
              <a:t>Weryfikacja czy </a:t>
            </a:r>
            <a:r>
              <a:rPr lang="pl-PL" sz="1900" u="sng" dirty="0"/>
              <a:t>roczna kwota płatności bezpośrednich wynosi co najmniej 5 % całości przychodów uzyskanych z działalności pozarolniczej w ostatnim roku obrotowym, za który dowody takie są </a:t>
            </a:r>
            <a:r>
              <a:rPr lang="pl-PL" sz="1900" u="sng" dirty="0" smtClean="0"/>
              <a:t>dostępne,</a:t>
            </a:r>
            <a:r>
              <a:rPr lang="pl-PL" sz="1900" dirty="0" smtClean="0"/>
              <a:t> będzie wykonywana na podstawie (projektowane):</a:t>
            </a:r>
            <a:endParaRPr lang="pl-PL" sz="1900" dirty="0"/>
          </a:p>
          <a:p>
            <a:pPr marL="725488" lvl="0" indent="-361950" algn="just">
              <a:buClr>
                <a:srgbClr val="FF0000"/>
              </a:buClr>
            </a:pPr>
            <a:r>
              <a:rPr lang="pl-PL" sz="1900" dirty="0" smtClean="0"/>
              <a:t>zaświadczenia </a:t>
            </a:r>
            <a:r>
              <a:rPr lang="pl-PL" sz="1900" dirty="0"/>
              <a:t>o przychodach z działalności pozarolniczej wydane przez właściwego naczelnika urzędu skarbowego, </a:t>
            </a:r>
            <a:endParaRPr lang="pl-PL" sz="1900" dirty="0" smtClean="0"/>
          </a:p>
          <a:p>
            <a:pPr marL="725488" lvl="0" indent="-361950" algn="just">
              <a:buClr>
                <a:srgbClr val="FF0000"/>
              </a:buClr>
            </a:pPr>
            <a:r>
              <a:rPr lang="pl-PL" sz="1900" dirty="0" smtClean="0"/>
              <a:t>informacji </a:t>
            </a:r>
            <a:r>
              <a:rPr lang="pl-PL" sz="1900" dirty="0"/>
              <a:t>na temat rocznej kwoty płatności bezpośrednich </a:t>
            </a:r>
            <a:r>
              <a:rPr lang="pl-PL" sz="1900" dirty="0" smtClean="0"/>
              <a:t>będących </a:t>
            </a:r>
            <a:r>
              <a:rPr lang="pl-PL" sz="1900" dirty="0"/>
              <a:t>w posiadaniu </a:t>
            </a:r>
            <a:r>
              <a:rPr lang="pl-PL" sz="1900" dirty="0" smtClean="0"/>
              <a:t>ARiMR.</a:t>
            </a:r>
            <a:endParaRPr lang="pl-PL" sz="1900" dirty="0"/>
          </a:p>
        </p:txBody>
      </p:sp>
      <p:sp>
        <p:nvSpPr>
          <p:cNvPr id="6"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(2/7)</a:t>
            </a:r>
            <a:endParaRPr lang="pl-PL" dirty="0">
              <a:solidFill>
                <a:srgbClr val="C00000"/>
              </a:solidFill>
            </a:endParaRPr>
          </a:p>
        </p:txBody>
      </p:sp>
    </p:spTree>
    <p:extLst>
      <p:ext uri="{BB962C8B-B14F-4D97-AF65-F5344CB8AC3E}">
        <p14:creationId xmlns:p14="http://schemas.microsoft.com/office/powerpoint/2010/main" val="20710880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412776"/>
            <a:ext cx="8208912" cy="4752528"/>
          </a:xfrm>
        </p:spPr>
        <p:txBody>
          <a:bodyPr/>
          <a:lstStyle/>
          <a:p>
            <a:pPr lvl="0" algn="just">
              <a:buClr>
                <a:srgbClr val="FF0000"/>
              </a:buClr>
              <a:buFont typeface="Wingdings" pitchFamily="2" charset="2"/>
              <a:buChar char="q"/>
            </a:pPr>
            <a:r>
              <a:rPr lang="pl-PL" sz="1900" dirty="0"/>
              <a:t>Weryfikacja czy </a:t>
            </a:r>
            <a:r>
              <a:rPr lang="pl-PL" sz="1900" u="sng" dirty="0"/>
              <a:t>działalność rolnicza nie ma charakteru marginalnego</a:t>
            </a:r>
            <a:r>
              <a:rPr lang="pl-PL" sz="1900" dirty="0"/>
              <a:t> </a:t>
            </a:r>
            <a:r>
              <a:rPr lang="pl-PL" sz="1900" dirty="0" smtClean="0"/>
              <a:t>będzie wykonywana na podstawie (projektowane):</a:t>
            </a:r>
            <a:endParaRPr lang="pl-PL" sz="1900" dirty="0"/>
          </a:p>
          <a:p>
            <a:pPr marL="722313" lvl="0" algn="just">
              <a:buClr>
                <a:srgbClr val="FF0000"/>
              </a:buClr>
            </a:pPr>
            <a:r>
              <a:rPr lang="pl-PL" sz="1900" dirty="0" smtClean="0"/>
              <a:t>zaświadczenia </a:t>
            </a:r>
            <a:r>
              <a:rPr lang="pl-PL" sz="1900" dirty="0"/>
              <a:t>o  przychodach z działalności pozarolniczej </a:t>
            </a:r>
            <a:r>
              <a:rPr lang="pl-PL" sz="1900" dirty="0" smtClean="0"/>
              <a:t>wydanego </a:t>
            </a:r>
            <a:r>
              <a:rPr lang="pl-PL" sz="1900" dirty="0"/>
              <a:t>przez właściwego naczelnika urzędu skarbowego,</a:t>
            </a:r>
          </a:p>
          <a:p>
            <a:pPr marL="722313" lvl="0" algn="just">
              <a:buClr>
                <a:srgbClr val="FF0000"/>
              </a:buClr>
            </a:pPr>
            <a:r>
              <a:rPr lang="pl-PL" sz="1900" dirty="0" smtClean="0"/>
              <a:t>dokumentów potwierdzających </a:t>
            </a:r>
            <a:r>
              <a:rPr lang="pl-PL" sz="1900" dirty="0"/>
              <a:t>sprzedaż produktów rolnych, w szczególności </a:t>
            </a:r>
            <a:r>
              <a:rPr lang="pl-PL" sz="1900" dirty="0" smtClean="0"/>
              <a:t>faktur, rachunków, ksiąg </a:t>
            </a:r>
            <a:r>
              <a:rPr lang="pl-PL" sz="1900" dirty="0"/>
              <a:t>przychodów i rozchodów, </a:t>
            </a:r>
            <a:endParaRPr lang="pl-PL" sz="1900" dirty="0" smtClean="0"/>
          </a:p>
          <a:p>
            <a:pPr marL="722313" lvl="0" algn="just">
              <a:buClr>
                <a:srgbClr val="FF0000"/>
              </a:buClr>
            </a:pPr>
            <a:r>
              <a:rPr lang="pl-PL" sz="1900" dirty="0" smtClean="0"/>
              <a:t>informacji </a:t>
            </a:r>
            <a:r>
              <a:rPr lang="pl-PL" sz="1900" dirty="0"/>
              <a:t>na temat wysokości </a:t>
            </a:r>
            <a:r>
              <a:rPr lang="pl-PL" sz="1900" dirty="0" smtClean="0"/>
              <a:t>wsparcia unijnego </a:t>
            </a:r>
            <a:r>
              <a:rPr lang="pl-PL" sz="1900" dirty="0"/>
              <a:t>w ramach </a:t>
            </a:r>
            <a:r>
              <a:rPr lang="pl-PL" sz="1900" dirty="0" smtClean="0"/>
              <a:t>EFRG </a:t>
            </a:r>
            <a:r>
              <a:rPr lang="pl-PL" sz="1900" dirty="0"/>
              <a:t>i </a:t>
            </a:r>
            <a:r>
              <a:rPr lang="pl-PL" sz="1900" dirty="0" smtClean="0"/>
              <a:t>EFRROW, </a:t>
            </a:r>
            <a:r>
              <a:rPr lang="pl-PL" sz="1900" dirty="0"/>
              <a:t>jak również </a:t>
            </a:r>
            <a:r>
              <a:rPr lang="pl-PL" sz="1900" dirty="0" smtClean="0"/>
              <a:t>wszelkiej pomocy krajowej przyznanej </a:t>
            </a:r>
            <a:r>
              <a:rPr lang="pl-PL" sz="1900" dirty="0"/>
              <a:t>w odniesieniu do działalności rolniczej, z wyjątkiem uzupełniających krajowych płatności </a:t>
            </a:r>
            <a:r>
              <a:rPr lang="pl-PL" sz="1900" dirty="0" smtClean="0"/>
              <a:t>bezpośrednich, będących </a:t>
            </a:r>
            <a:r>
              <a:rPr lang="pl-PL" sz="1900" dirty="0"/>
              <a:t>w posiadaniu </a:t>
            </a:r>
            <a:r>
              <a:rPr lang="pl-PL" sz="1900" dirty="0" smtClean="0"/>
              <a:t>ARiMR, </a:t>
            </a:r>
            <a:r>
              <a:rPr lang="pl-PL" sz="1900" dirty="0"/>
              <a:t>a w przypadku gdy Agencja </a:t>
            </a:r>
            <a:r>
              <a:rPr lang="pl-PL" sz="1900" dirty="0" smtClean="0"/>
              <a:t>nie </a:t>
            </a:r>
            <a:r>
              <a:rPr lang="pl-PL" sz="1900" dirty="0"/>
              <a:t>jest w posiadaniu takiej informacji – </a:t>
            </a:r>
            <a:r>
              <a:rPr lang="pl-PL" sz="1900" dirty="0" smtClean="0"/>
              <a:t>zaświadczenia wydanego </a:t>
            </a:r>
            <a:r>
              <a:rPr lang="pl-PL" sz="1900" dirty="0"/>
              <a:t>przez organ właściwy do przyznania danego wsparcia.</a:t>
            </a:r>
          </a:p>
        </p:txBody>
      </p:sp>
      <p:sp>
        <p:nvSpPr>
          <p:cNvPr id="6"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(3/7)</a:t>
            </a:r>
            <a:endParaRPr lang="pl-PL" dirty="0">
              <a:solidFill>
                <a:srgbClr val="C00000"/>
              </a:solidFill>
            </a:endParaRPr>
          </a:p>
        </p:txBody>
      </p:sp>
    </p:spTree>
    <p:extLst>
      <p:ext uri="{BB962C8B-B14F-4D97-AF65-F5344CB8AC3E}">
        <p14:creationId xmlns:p14="http://schemas.microsoft.com/office/powerpoint/2010/main" val="28819369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5800" y="1700808"/>
            <a:ext cx="7772400" cy="4114800"/>
          </a:xfrm>
        </p:spPr>
        <p:txBody>
          <a:bodyPr/>
          <a:lstStyle/>
          <a:p>
            <a:pPr algn="just">
              <a:buClr>
                <a:srgbClr val="FF0000"/>
              </a:buClr>
              <a:buFont typeface="Wingdings" pitchFamily="2" charset="2"/>
              <a:buChar char="q"/>
            </a:pPr>
            <a:r>
              <a:rPr lang="pl-PL" sz="1900" dirty="0"/>
              <a:t>Weryfikacja czy </a:t>
            </a:r>
            <a:r>
              <a:rPr lang="pl-PL" sz="1900" u="sng" dirty="0" smtClean="0"/>
              <a:t>główna </a:t>
            </a:r>
            <a:r>
              <a:rPr lang="pl-PL" sz="1900" u="sng" dirty="0"/>
              <a:t>działalność gospodarczą lub przedmiot działalności stanowi wykonywanie działalności </a:t>
            </a:r>
            <a:r>
              <a:rPr lang="pl-PL" sz="1900" u="sng" dirty="0" smtClean="0"/>
              <a:t>rolniczej</a:t>
            </a:r>
            <a:r>
              <a:rPr lang="pl-PL" sz="1900" dirty="0" smtClean="0"/>
              <a:t> będzie wykonywana w oparciu o dane z:</a:t>
            </a:r>
          </a:p>
          <a:p>
            <a:pPr marL="722313" lvl="0" algn="just">
              <a:buClr>
                <a:srgbClr val="FF0000"/>
              </a:buClr>
            </a:pPr>
            <a:r>
              <a:rPr lang="pl-PL" sz="1900" dirty="0"/>
              <a:t>zintegrowanego systemu zarządzania i kontroli, </a:t>
            </a:r>
            <a:endParaRPr lang="pl-PL" sz="1900" dirty="0" smtClean="0"/>
          </a:p>
          <a:p>
            <a:pPr marL="722313" lvl="0" algn="just">
              <a:buClr>
                <a:srgbClr val="FF0000"/>
              </a:buClr>
            </a:pPr>
            <a:r>
              <a:rPr lang="pl-PL" sz="1900" dirty="0" smtClean="0"/>
              <a:t>Centralnej </a:t>
            </a:r>
            <a:r>
              <a:rPr lang="pl-PL" sz="1900" dirty="0"/>
              <a:t>Ewidencji i Informacji o Działalności Gospodarczej (CEIDG), </a:t>
            </a:r>
            <a:endParaRPr lang="pl-PL" sz="1900" dirty="0" smtClean="0"/>
          </a:p>
          <a:p>
            <a:pPr marL="722313" lvl="0" algn="just">
              <a:buClr>
                <a:srgbClr val="FF0000"/>
              </a:buClr>
            </a:pPr>
            <a:r>
              <a:rPr lang="pl-PL" sz="1900" dirty="0" smtClean="0"/>
              <a:t>Krajowego </a:t>
            </a:r>
            <a:r>
              <a:rPr lang="pl-PL" sz="1900" dirty="0"/>
              <a:t>Rejestru Sądowego (KRS), </a:t>
            </a:r>
            <a:endParaRPr lang="pl-PL" sz="1900" dirty="0" smtClean="0"/>
          </a:p>
          <a:p>
            <a:pPr marL="722313" lvl="0" algn="just">
              <a:buClr>
                <a:srgbClr val="FF0000"/>
              </a:buClr>
            </a:pPr>
            <a:r>
              <a:rPr lang="pl-PL" sz="1900" dirty="0" smtClean="0"/>
              <a:t>krajowego </a:t>
            </a:r>
            <a:r>
              <a:rPr lang="pl-PL" sz="1900" dirty="0"/>
              <a:t>rejestru urzędowego podmiotów gospodarki narodowej (REGON</a:t>
            </a:r>
            <a:r>
              <a:rPr lang="pl-PL" sz="1900" dirty="0" smtClean="0"/>
              <a:t>). </a:t>
            </a:r>
          </a:p>
          <a:p>
            <a:pPr algn="just"/>
            <a:endParaRPr lang="pl-PL" sz="1900" dirty="0"/>
          </a:p>
        </p:txBody>
      </p:sp>
      <p:sp>
        <p:nvSpPr>
          <p:cNvPr id="6"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(4/7)</a:t>
            </a:r>
            <a:endParaRPr lang="pl-PL" dirty="0">
              <a:solidFill>
                <a:srgbClr val="C00000"/>
              </a:solidFill>
            </a:endParaRPr>
          </a:p>
        </p:txBody>
      </p:sp>
    </p:spTree>
    <p:extLst>
      <p:ext uri="{BB962C8B-B14F-4D97-AF65-F5344CB8AC3E}">
        <p14:creationId xmlns:p14="http://schemas.microsoft.com/office/powerpoint/2010/main" val="36790507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(5/7)</a:t>
            </a:r>
            <a:endParaRPr lang="pl-PL" dirty="0">
              <a:solidFill>
                <a:srgbClr val="C00000"/>
              </a:solidFill>
            </a:endParaRPr>
          </a:p>
        </p:txBody>
      </p:sp>
      <p:sp>
        <p:nvSpPr>
          <p:cNvPr id="3" name="Symbol zastępczy zawartości 2"/>
          <p:cNvSpPr>
            <a:spLocks noGrp="1"/>
          </p:cNvSpPr>
          <p:nvPr>
            <p:ph idx="1"/>
          </p:nvPr>
        </p:nvSpPr>
        <p:spPr>
          <a:xfrm>
            <a:off x="285720" y="1357298"/>
            <a:ext cx="8201028" cy="5214974"/>
          </a:xfrm>
        </p:spPr>
        <p:txBody>
          <a:bodyPr/>
          <a:lstStyle/>
          <a:p>
            <a:pPr lvl="0" algn="just">
              <a:buClr>
                <a:srgbClr val="EF2A03"/>
              </a:buClr>
              <a:buFont typeface="Wingdings" pitchFamily="2" charset="2"/>
              <a:buChar char="q"/>
            </a:pPr>
            <a:endParaRPr lang="pl-PL" sz="1800" b="1" dirty="0" smtClean="0">
              <a:solidFill>
                <a:srgbClr val="000000"/>
              </a:solidFill>
            </a:endParaRPr>
          </a:p>
          <a:p>
            <a:pPr lvl="0" algn="just">
              <a:buClr>
                <a:srgbClr val="EF2A03"/>
              </a:buClr>
              <a:buFont typeface="Wingdings" pitchFamily="2" charset="2"/>
              <a:buChar char="q"/>
            </a:pPr>
            <a:endParaRPr lang="pl-PL" sz="1800" b="1" dirty="0">
              <a:solidFill>
                <a:srgbClr val="000000"/>
              </a:solidFill>
            </a:endParaRPr>
          </a:p>
          <a:p>
            <a:pPr lvl="0" algn="just">
              <a:buClr>
                <a:srgbClr val="EF2A03"/>
              </a:buClr>
              <a:buFont typeface="Wingdings" pitchFamily="2" charset="2"/>
              <a:buChar char="q"/>
            </a:pPr>
            <a:r>
              <a:rPr lang="pl-PL" sz="1800" b="1" dirty="0" smtClean="0">
                <a:solidFill>
                  <a:srgbClr val="000000"/>
                </a:solidFill>
              </a:rPr>
              <a:t>Ogólna zasada uznawania rolników za aktywnych zawodowo:</a:t>
            </a:r>
          </a:p>
          <a:p>
            <a:pPr lvl="0" algn="just">
              <a:buClr>
                <a:srgbClr val="EF2A03"/>
              </a:buClr>
              <a:buFont typeface="Wingdings" pitchFamily="2" charset="2"/>
              <a:buChar char="q"/>
            </a:pPr>
            <a:endParaRPr lang="pl-PL" sz="1800" b="1" dirty="0">
              <a:solidFill>
                <a:srgbClr val="000000"/>
              </a:solidFill>
            </a:endParaRPr>
          </a:p>
          <a:p>
            <a:pPr lvl="1" algn="just">
              <a:buClr>
                <a:srgbClr val="EF2A03"/>
              </a:buClr>
              <a:buFont typeface="Arial" pitchFamily="34" charset="0"/>
              <a:buChar char="•"/>
            </a:pPr>
            <a:r>
              <a:rPr lang="pl-PL" sz="1800" dirty="0" smtClean="0"/>
              <a:t>Rolnicy, w przypadku których łączna otrzymana kwota płatności bezpośrednich w poprzednim roku (tj. dla roku 2015 w roku 2014) nie przekracza 5000 EUR (przed zmniejszeniami i wykluczeniami), </a:t>
            </a:r>
          </a:p>
          <a:p>
            <a:pPr lvl="1" algn="just">
              <a:buClr>
                <a:srgbClr val="EF2A03"/>
              </a:buClr>
              <a:buFont typeface="Arial" pitchFamily="34" charset="0"/>
              <a:buChar char="•"/>
            </a:pPr>
            <a:endParaRPr lang="pl-PL" sz="1800" dirty="0" smtClean="0"/>
          </a:p>
          <a:p>
            <a:pPr lvl="1" algn="just">
              <a:buClr>
                <a:srgbClr val="EF2A03"/>
              </a:buClr>
              <a:buFont typeface="Arial" pitchFamily="34" charset="0"/>
              <a:buChar char="•"/>
            </a:pPr>
            <a:r>
              <a:rPr lang="pl-PL" sz="1800" dirty="0" smtClean="0"/>
              <a:t>Pozwoli to na „automatyczne” uznanie blisko </a:t>
            </a:r>
            <a:r>
              <a:rPr lang="pl-PL" sz="1800" b="1" dirty="0" smtClean="0"/>
              <a:t>91% rolników </a:t>
            </a:r>
            <a:r>
              <a:rPr lang="pl-PL" sz="1800" dirty="0" smtClean="0"/>
              <a:t>dysponujących łącznie 7,1 mln ha</a:t>
            </a:r>
            <a:r>
              <a:rPr lang="pl-PL" sz="1800" b="1" dirty="0" smtClean="0"/>
              <a:t> </a:t>
            </a:r>
            <a:r>
              <a:rPr lang="pl-PL" sz="1800" dirty="0" smtClean="0"/>
              <a:t>powierzchni użytków rolnych (50,52%) za </a:t>
            </a:r>
            <a:r>
              <a:rPr lang="pl-PL" sz="1800" b="1" dirty="0" smtClean="0"/>
              <a:t>aktywnych zawodowo</a:t>
            </a:r>
          </a:p>
          <a:p>
            <a:pPr lvl="1" algn="just">
              <a:buClr>
                <a:srgbClr val="EF2A03"/>
              </a:buClr>
              <a:buFont typeface="Arial" pitchFamily="34" charset="0"/>
              <a:buChar char="•"/>
            </a:pPr>
            <a:endParaRPr lang="pl-PL" sz="1800" dirty="0"/>
          </a:p>
          <a:p>
            <a:pPr marL="457200" lvl="1" indent="0" algn="just">
              <a:buClr>
                <a:srgbClr val="EF2A03"/>
              </a:buClr>
              <a:buNone/>
            </a:pPr>
            <a:endParaRPr lang="pl-PL"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48681"/>
            <a:ext cx="7772400" cy="720080"/>
          </a:xfrm>
        </p:spPr>
        <p:txBody>
          <a:bodyPr/>
          <a:lstStyle/>
          <a:p>
            <a:r>
              <a:rPr lang="pl-PL" dirty="0" smtClean="0">
                <a:solidFill>
                  <a:srgbClr val="C00000"/>
                </a:solidFill>
              </a:rPr>
              <a:t>Rolnik aktywny zawodowo (6/7)</a:t>
            </a:r>
            <a:endParaRPr lang="pl-PL" dirty="0">
              <a:solidFill>
                <a:srgbClr val="C00000"/>
              </a:solidFill>
            </a:endParaRPr>
          </a:p>
        </p:txBody>
      </p:sp>
      <p:sp>
        <p:nvSpPr>
          <p:cNvPr id="3" name="Symbol zastępczy zawartości 2"/>
          <p:cNvSpPr>
            <a:spLocks noGrp="1"/>
          </p:cNvSpPr>
          <p:nvPr>
            <p:ph idx="1"/>
          </p:nvPr>
        </p:nvSpPr>
        <p:spPr>
          <a:xfrm>
            <a:off x="395536" y="1268760"/>
            <a:ext cx="8568952" cy="5303512"/>
          </a:xfrm>
        </p:spPr>
        <p:txBody>
          <a:bodyPr/>
          <a:lstStyle/>
          <a:p>
            <a:pPr lvl="0">
              <a:buClr>
                <a:srgbClr val="EF2A03"/>
              </a:buClr>
              <a:buFont typeface="Wingdings" pitchFamily="2" charset="2"/>
              <a:buChar char="q"/>
            </a:pPr>
            <a:r>
              <a:rPr lang="pl-PL" sz="1800" b="1" dirty="0" smtClean="0">
                <a:solidFill>
                  <a:srgbClr val="000000"/>
                </a:solidFill>
              </a:rPr>
              <a:t>Postępowanie w przypadku podmiotów „wykluczonych”, ale zamierzających wykazać i udokumentować wykazujących, że spełniają wymogi definicji rolnika aktywnego zawodowo:</a:t>
            </a:r>
          </a:p>
          <a:p>
            <a:pPr lvl="1" algn="just">
              <a:buFont typeface="Wingdings" pitchFamily="2" charset="2"/>
              <a:buChar char="§"/>
            </a:pPr>
            <a:r>
              <a:rPr lang="pl-PL" dirty="0"/>
              <a:t>za przychody brutto z działalności rolniczej uznawane będą przychody, które rolnik uzyskał ze swej działalności rolniczej prowadzonej w jego gospodarstwie, obejmujące wsparcie unijne, jak również wszelką pomoc krajową przyznaną w odniesieniu do działalności </a:t>
            </a:r>
            <a:r>
              <a:rPr lang="pl-PL" dirty="0" smtClean="0"/>
              <a:t>rolniczej</a:t>
            </a:r>
            <a:endParaRPr lang="pl-PL" dirty="0"/>
          </a:p>
          <a:p>
            <a:pPr lvl="1" algn="just">
              <a:buFont typeface="Wingdings" pitchFamily="2" charset="2"/>
              <a:buChar char="§"/>
            </a:pPr>
            <a:r>
              <a:rPr lang="pl-PL" dirty="0"/>
              <a:t>przychody z przetwarzania produktów rolnych otrzymanych w gospodarstwie uznawane będą za przychody z działalności rolniczej, pod warunkiem, że przetworzone produkty pozostają własnością rolnika i że wynikiem takiego przetwarzania jest inny produkt </a:t>
            </a:r>
            <a:r>
              <a:rPr lang="pl-PL" dirty="0" smtClean="0"/>
              <a:t>rolny</a:t>
            </a:r>
            <a:endParaRPr lang="pl-PL" dirty="0"/>
          </a:p>
          <a:p>
            <a:pPr lvl="1" algn="just">
              <a:buFont typeface="Wingdings" pitchFamily="2" charset="2"/>
              <a:buChar char="§"/>
            </a:pPr>
            <a:r>
              <a:rPr lang="pl-PL" dirty="0"/>
              <a:t>wszystkie pozostałe przychody uważane będą za przychody z działalności </a:t>
            </a:r>
            <a:r>
              <a:rPr lang="pl-PL" dirty="0" smtClean="0"/>
              <a:t>pozarolniczej</a:t>
            </a:r>
            <a:endParaRPr lang="pl-PL" dirty="0"/>
          </a:p>
          <a:p>
            <a:pPr lvl="1" algn="just">
              <a:buFont typeface="Wingdings" pitchFamily="2" charset="2"/>
              <a:buChar char="§"/>
            </a:pPr>
            <a:r>
              <a:rPr lang="pl-PL" dirty="0"/>
              <a:t>za roczną kwotę płatności bezpośrednich uznawana będzie kwota płatności bezpośrednich przysługująca danemu rolnikowi, do której rolnik ten był uprawniony za ostatni rok obrotowy, za który dostępne są dowody dotyczące przychodów uzyskanych z działalności </a:t>
            </a:r>
            <a:r>
              <a:rPr lang="pl-PL" dirty="0" smtClean="0"/>
              <a:t>pozarolniczej</a:t>
            </a:r>
            <a:endParaRPr lang="pl-PL" dirty="0"/>
          </a:p>
          <a:p>
            <a:pPr lvl="1" algn="just">
              <a:buFont typeface="Wingdings" pitchFamily="2" charset="2"/>
              <a:buChar char="§"/>
            </a:pPr>
            <a:r>
              <a:rPr lang="pl-PL" dirty="0"/>
              <a:t>jeżeli ostatni rok obrotowy to rok 2014 lub wcześniejszy, roczną kwotą płatności bezpośrednich jest łączna kwota płatności bezpośrednich, do których rolnik był uprawniony przed zmniejszeniami i </a:t>
            </a:r>
            <a:r>
              <a:rPr lang="pl-PL" dirty="0" err="1" smtClean="0"/>
              <a:t>wykluczeniami</a:t>
            </a:r>
            <a:endParaRPr lang="pl-PL" dirty="0"/>
          </a:p>
          <a:p>
            <a:pPr lvl="1" algn="just">
              <a:buClr>
                <a:srgbClr val="EF2A03"/>
              </a:buClr>
              <a:buNone/>
            </a:pPr>
            <a:endParaRPr lang="pl-PL"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Rolnik aktywny zawodowo (7/7)</a:t>
            </a:r>
            <a:endParaRPr lang="pl-PL" dirty="0">
              <a:solidFill>
                <a:srgbClr val="C00000"/>
              </a:solidFill>
            </a:endParaRPr>
          </a:p>
        </p:txBody>
      </p:sp>
      <p:sp>
        <p:nvSpPr>
          <p:cNvPr id="3" name="Symbol zastępczy zawartości 2"/>
          <p:cNvSpPr>
            <a:spLocks noGrp="1"/>
          </p:cNvSpPr>
          <p:nvPr>
            <p:ph idx="1"/>
          </p:nvPr>
        </p:nvSpPr>
        <p:spPr>
          <a:xfrm>
            <a:off x="285720" y="1357298"/>
            <a:ext cx="8534752" cy="5214974"/>
          </a:xfrm>
          <a:solidFill>
            <a:schemeClr val="bg1">
              <a:lumMod val="75000"/>
              <a:alpha val="0"/>
            </a:schemeClr>
          </a:solidFill>
          <a:ln>
            <a:noFill/>
          </a:ln>
        </p:spPr>
        <p:txBody>
          <a:bodyPr/>
          <a:lstStyle/>
          <a:p>
            <a:pPr lvl="0" algn="just">
              <a:buClr>
                <a:srgbClr val="EF2A03"/>
              </a:buClr>
              <a:buFont typeface="Wingdings" pitchFamily="2" charset="2"/>
              <a:buChar char="q"/>
            </a:pPr>
            <a:r>
              <a:rPr lang="pl-PL" sz="1800" b="1" dirty="0">
                <a:solidFill>
                  <a:srgbClr val="000000"/>
                </a:solidFill>
              </a:rPr>
              <a:t>Postępowanie w przypadku podmiotów „wykluczonych”, ale zamierzających wykazać i udokumentować wykazujących, że spełniają wymogi definicji rolnika aktywnego </a:t>
            </a:r>
            <a:r>
              <a:rPr lang="pl-PL" sz="1800" b="1" dirty="0" smtClean="0">
                <a:solidFill>
                  <a:srgbClr val="000000"/>
                </a:solidFill>
              </a:rPr>
              <a:t>zawodowo: </a:t>
            </a:r>
          </a:p>
          <a:p>
            <a:pPr lvl="1" algn="just">
              <a:buFont typeface="Wingdings" pitchFamily="2" charset="2"/>
              <a:buChar char="§"/>
            </a:pPr>
            <a:r>
              <a:rPr lang="pl-PL" dirty="0" smtClean="0"/>
              <a:t>jeżeli </a:t>
            </a:r>
            <a:r>
              <a:rPr lang="pl-PL" dirty="0"/>
              <a:t>dany rolnik nie złożył wniosku o przyznanie pomocy dotyczącego płatności bezpośrednich w ostatnim roku obrotowym, łączna kwota płatności bezpośrednich określana będzie poprzez pomnożenie liczby kwalifikujących się hektarów zgłoszonych przez tego rolnika w roku złożenia wniosku o przyznanie pomocy (tj. w 2015 r.)</a:t>
            </a:r>
            <a:r>
              <a:rPr lang="pl-PL" b="1" dirty="0"/>
              <a:t> </a:t>
            </a:r>
            <a:r>
              <a:rPr lang="pl-PL" dirty="0"/>
              <a:t>przez średnią krajową płatność na hektar w ramach wsparcia bezpośredniego,</a:t>
            </a:r>
          </a:p>
          <a:p>
            <a:pPr lvl="1" algn="just">
              <a:buFont typeface="Wingdings" pitchFamily="2" charset="2"/>
              <a:buChar char="§"/>
            </a:pPr>
            <a:r>
              <a:rPr lang="pl-PL" dirty="0"/>
              <a:t>działalność rolnicza uznawana będzie jako działalność, która nie ma charakteru marginalnego, jeżeli całość przychodów uzyskanych z działalności rolniczej w ostatnim roku obrotowym, za który dowody takie są dostępne, stanowić będzie co najmniej jedną trzecią całości przychodów uzyskanych w ostatnim roku obrotowym, za który dowody takie są dostępne,</a:t>
            </a:r>
          </a:p>
          <a:p>
            <a:pPr lvl="1" algn="just">
              <a:buFont typeface="Wingdings" pitchFamily="2" charset="2"/>
              <a:buChar char="§"/>
            </a:pPr>
            <a:r>
              <a:rPr lang="pl-PL" dirty="0"/>
              <a:t>działalność rolnicza uznawana będzie za główną działalność gospodarczą lub przedmiot działalności osoby prawnej, jeżeli została zarejestrowana jako główna działalność gospodarcza lub przedmiot działalności w Krajowym Rejestrze Urzędowym Podmiotów Gospodarki Narodowej (REGON), Krajowym Rejestrze Sądowym (KRS), Centralnej Ewidencji i Informacji o Działalności Gospodarczej (CEIDG).</a:t>
            </a:r>
          </a:p>
          <a:p>
            <a:pPr lvl="0" algn="just">
              <a:buClr>
                <a:srgbClr val="EF2A03"/>
              </a:buClr>
              <a:buFont typeface="Wingdings" pitchFamily="2" charset="2"/>
              <a:buChar char="q"/>
            </a:pPr>
            <a:endParaRPr lang="pl-PL" b="1" dirty="0" smtClean="0">
              <a:solidFill>
                <a:srgbClr val="000000"/>
              </a:solidFill>
            </a:endParaRPr>
          </a:p>
          <a:p>
            <a:pPr lvl="1" algn="just">
              <a:buClr>
                <a:srgbClr val="EF2A03"/>
              </a:buClr>
              <a:buFont typeface="Arial" pitchFamily="34" charset="0"/>
              <a:buChar char="•"/>
            </a:pPr>
            <a:endParaRPr lang="pl-PL" dirty="0" smtClean="0"/>
          </a:p>
          <a:p>
            <a:pPr lvl="1" algn="just">
              <a:buClr>
                <a:srgbClr val="EF2A03"/>
              </a:buClr>
              <a:buFont typeface="Arial" pitchFamily="34" charset="0"/>
              <a:buChar char="•"/>
            </a:pPr>
            <a:endParaRPr lang="pl-PL" dirty="0" smtClean="0"/>
          </a:p>
          <a:p>
            <a:pPr lvl="1" algn="just">
              <a:buClr>
                <a:srgbClr val="EF2A03"/>
              </a:buClr>
              <a:buNone/>
            </a:pPr>
            <a:endParaRPr lang="pl-PL"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Płatność dla młodych rolników</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00042"/>
            <a:ext cx="7772400" cy="714381"/>
          </a:xfrm>
        </p:spPr>
        <p:txBody>
          <a:bodyPr/>
          <a:lstStyle/>
          <a:p>
            <a:r>
              <a:rPr lang="pl-PL" dirty="0" smtClean="0">
                <a:solidFill>
                  <a:srgbClr val="C00000"/>
                </a:solidFill>
              </a:rPr>
              <a:t>Płatność dla młodych rolników (1/7)</a:t>
            </a:r>
            <a:endParaRPr lang="pl-PL" dirty="0">
              <a:solidFill>
                <a:srgbClr val="C00000"/>
              </a:solidFill>
            </a:endParaRPr>
          </a:p>
        </p:txBody>
      </p:sp>
      <p:sp>
        <p:nvSpPr>
          <p:cNvPr id="3" name="Symbol zastępczy zawartości 2"/>
          <p:cNvSpPr>
            <a:spLocks noGrp="1"/>
          </p:cNvSpPr>
          <p:nvPr>
            <p:ph idx="1"/>
          </p:nvPr>
        </p:nvSpPr>
        <p:spPr>
          <a:xfrm>
            <a:off x="285720" y="1215562"/>
            <a:ext cx="8606760" cy="5309782"/>
          </a:xfrm>
        </p:spPr>
        <p:txBody>
          <a:bodyPr/>
          <a:lstStyle/>
          <a:p>
            <a:pPr lvl="0" algn="just">
              <a:buClr>
                <a:srgbClr val="EF2A03"/>
              </a:buClr>
              <a:buFont typeface="Wingdings" pitchFamily="2" charset="2"/>
              <a:buChar char="q"/>
            </a:pPr>
            <a:r>
              <a:rPr lang="pl-PL" sz="2400" b="1" dirty="0" smtClean="0">
                <a:solidFill>
                  <a:srgbClr val="000000"/>
                </a:solidFill>
              </a:rPr>
              <a:t>Ogólne cechy płatności:</a:t>
            </a:r>
          </a:p>
          <a:p>
            <a:pPr marL="0" lvl="0" indent="0" algn="just">
              <a:buClr>
                <a:srgbClr val="EF2A03"/>
              </a:buClr>
              <a:buNone/>
            </a:pPr>
            <a:endParaRPr lang="pl-PL" sz="2400" b="1" dirty="0" smtClean="0">
              <a:solidFill>
                <a:srgbClr val="000000"/>
              </a:solidFill>
            </a:endParaRPr>
          </a:p>
          <a:p>
            <a:pPr lvl="1" algn="just">
              <a:buClr>
                <a:srgbClr val="EF2A03"/>
              </a:buClr>
              <a:buFont typeface="Wingdings" pitchFamily="2" charset="2"/>
              <a:buChar char="§"/>
            </a:pPr>
            <a:r>
              <a:rPr lang="pl-PL" sz="1800" dirty="0" smtClean="0"/>
              <a:t>Płatność dodatkowa, roczna dla określonej grupy rolników </a:t>
            </a:r>
            <a:br>
              <a:rPr lang="pl-PL" sz="1800" dirty="0" smtClean="0"/>
            </a:br>
            <a:r>
              <a:rPr lang="pl-PL" sz="1800" dirty="0" smtClean="0"/>
              <a:t>(do obowiązkowego stosowania przez państwo członkowskie)</a:t>
            </a:r>
          </a:p>
          <a:p>
            <a:pPr marL="457200" lvl="1" indent="0" algn="just">
              <a:buClr>
                <a:srgbClr val="EF2A03"/>
              </a:buClr>
              <a:buNone/>
            </a:pPr>
            <a:endParaRPr lang="pl-PL" sz="1800" dirty="0" smtClean="0"/>
          </a:p>
          <a:p>
            <a:pPr lvl="1" algn="just">
              <a:buClr>
                <a:srgbClr val="EF2A03"/>
              </a:buClr>
              <a:buFont typeface="Wingdings" pitchFamily="2" charset="2"/>
              <a:buChar char="§"/>
            </a:pPr>
            <a:r>
              <a:rPr lang="pl-PL" sz="1800" b="1" dirty="0"/>
              <a:t>Głównym celem płatności jest ułatwienie zakładania działalności rolniczej przez młodych rolników i wsparcie dostosowań strukturalnych ich gospodarstw rolnych po rozpoczęciu działalności rolniczej</a:t>
            </a:r>
            <a:r>
              <a:rPr lang="pl-PL" sz="1800" b="1" dirty="0" smtClean="0"/>
              <a:t>.</a:t>
            </a:r>
          </a:p>
          <a:p>
            <a:pPr marL="457200" lvl="1" indent="0" algn="just">
              <a:buClr>
                <a:srgbClr val="EF2A03"/>
              </a:buClr>
              <a:buNone/>
            </a:pPr>
            <a:endParaRPr lang="pl-PL" sz="1800" dirty="0" smtClean="0"/>
          </a:p>
          <a:p>
            <a:pPr lvl="1" algn="just">
              <a:buClr>
                <a:srgbClr val="FF0000"/>
              </a:buClr>
              <a:buFont typeface="Wingdings" pitchFamily="2" charset="2"/>
              <a:buChar char="§"/>
            </a:pPr>
            <a:r>
              <a:rPr lang="pl-PL" sz="1800" dirty="0"/>
              <a:t>Płatność </a:t>
            </a:r>
            <a:r>
              <a:rPr lang="pl-PL" sz="1800" dirty="0" smtClean="0"/>
              <a:t>przyznawana na </a:t>
            </a:r>
            <a:r>
              <a:rPr lang="pl-PL" sz="1800" dirty="0"/>
              <a:t>okres maksymalnie 5 lat, przy czym okres ten skracany będzie o liczbę lat, które upłynęły między rozpoczęciem działalności rolniczej przez młodego rolnika, a pierwszym złożeniem wniosku o płatność dla młodych rolników. W przypadku osób prawnych, okres pięciu lat skracany będzie o liczbę lat, które upłynęły między rozpoczęciem działalności rolniczej przez osobę fizyczną sprawującą kontrolę nad osobą prawną, a pierwszym złożeniem wniosku o płatność dla młodych rolników przez tę osobę </a:t>
            </a:r>
            <a:r>
              <a:rPr lang="pl-PL" sz="1800" dirty="0" smtClean="0"/>
              <a:t>prawną</a:t>
            </a:r>
            <a:endParaRPr lang="pl-PL" sz="1800" dirty="0"/>
          </a:p>
          <a:p>
            <a:pPr marL="457200" lvl="1" indent="0" algn="just">
              <a:buClr>
                <a:srgbClr val="EF2A03"/>
              </a:buClr>
              <a:buNone/>
            </a:pPr>
            <a:endParaRPr lang="pl-PL" dirty="0" smtClean="0"/>
          </a:p>
          <a:p>
            <a:pPr lvl="1" algn="just">
              <a:buClr>
                <a:srgbClr val="EF2A03"/>
              </a:buClr>
              <a:buFont typeface="Arial" pitchFamily="34" charset="0"/>
              <a:buChar char="•"/>
            </a:pPr>
            <a:endParaRPr lang="pl-PL" dirty="0" smtClean="0"/>
          </a:p>
          <a:p>
            <a:pPr lvl="1" algn="just">
              <a:buClr>
                <a:srgbClr val="EF2A03"/>
              </a:buClr>
              <a:buNone/>
            </a:pPr>
            <a:endParaRPr lang="pl-PL"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00042"/>
            <a:ext cx="7772400" cy="714381"/>
          </a:xfrm>
        </p:spPr>
        <p:txBody>
          <a:bodyPr/>
          <a:lstStyle/>
          <a:p>
            <a:r>
              <a:rPr lang="pl-PL" dirty="0" smtClean="0">
                <a:solidFill>
                  <a:srgbClr val="C00000"/>
                </a:solidFill>
              </a:rPr>
              <a:t>Płatność dla młodych rolników (2/7)</a:t>
            </a:r>
            <a:endParaRPr lang="pl-PL" dirty="0">
              <a:solidFill>
                <a:srgbClr val="C00000"/>
              </a:solidFill>
            </a:endParaRPr>
          </a:p>
        </p:txBody>
      </p:sp>
      <p:sp>
        <p:nvSpPr>
          <p:cNvPr id="3" name="Symbol zastępczy zawartości 2"/>
          <p:cNvSpPr>
            <a:spLocks noGrp="1"/>
          </p:cNvSpPr>
          <p:nvPr>
            <p:ph idx="1"/>
          </p:nvPr>
        </p:nvSpPr>
        <p:spPr>
          <a:xfrm>
            <a:off x="285720" y="1240642"/>
            <a:ext cx="8606760" cy="5500726"/>
          </a:xfrm>
        </p:spPr>
        <p:txBody>
          <a:bodyPr/>
          <a:lstStyle/>
          <a:p>
            <a:pPr algn="just">
              <a:buClr>
                <a:srgbClr val="EF2A03"/>
              </a:buClr>
              <a:buFont typeface="Wingdings" pitchFamily="2" charset="2"/>
              <a:buChar char="q"/>
            </a:pPr>
            <a:r>
              <a:rPr lang="pl-PL" sz="1800" b="1" dirty="0" smtClean="0"/>
              <a:t>Płatność </a:t>
            </a:r>
            <a:r>
              <a:rPr lang="pl-PL" sz="1800" b="1" dirty="0"/>
              <a:t>przysługiwać będzie rolnikowi aktywnemu zawodowo, uprawnionemu do jednolitej płatności obszarowej, który:</a:t>
            </a:r>
          </a:p>
          <a:p>
            <a:pPr lvl="0" algn="just">
              <a:buClr>
                <a:srgbClr val="FF0000"/>
              </a:buClr>
              <a:buFont typeface="Wingdings" pitchFamily="2" charset="2"/>
              <a:buChar char="§"/>
            </a:pPr>
            <a:r>
              <a:rPr lang="pl-PL" sz="1800" dirty="0" smtClean="0"/>
              <a:t>jest </a:t>
            </a:r>
            <a:r>
              <a:rPr lang="pl-PL" sz="1800" dirty="0"/>
              <a:t>osobą fizyczną, która po raz pierwszy zakłada gospodarstwo rolne jako kierująca gospodarstwem rolnym, lub która założyła już takie gospodarstwo rolne w ciągu 5 lat przed pierwszym złożeniem wniosku o przyznanie jednolitej płatności obszarowej w okresie 2015–2020 oraz której wiek w pierwszym roku składania tego wniosku nie przekracza 40 lat (tj. nie ukończyła 41 roku życia w pierwszym roku składania wniosku o przyznanie jednolitej płatności obszarowej w okresie 2015–2020</a:t>
            </a:r>
            <a:r>
              <a:rPr lang="pl-PL" sz="1800" dirty="0" smtClean="0"/>
              <a:t>)</a:t>
            </a:r>
            <a:endParaRPr lang="pl-PL" sz="1800" dirty="0"/>
          </a:p>
          <a:p>
            <a:pPr lvl="0" algn="just">
              <a:buClr>
                <a:srgbClr val="FF0000"/>
              </a:buClr>
              <a:buFont typeface="Wingdings" pitchFamily="2" charset="2"/>
              <a:buChar char="§"/>
            </a:pPr>
            <a:r>
              <a:rPr lang="pl-PL" sz="1800" dirty="0"/>
              <a:t>jest osobą prawną, pod warunkiem, że przynajmniej jedna osoba fizyczna, która w pierwszym roku składania przez osobę prawną wniosku o przyznanie płatności dla młodego rolnika nie przekracza 40 lat oraz która rozpoczęła sprawowanie kontroli nad osobą prawną w ciągu 5 lat przed dniem złożenia przez osobę prawną pierwszego wniosku o przyznanie płatności dla młodego rolnika. Ponadto, osoba ta sprawuje </a:t>
            </a:r>
            <a:r>
              <a:rPr lang="pl-PL" sz="1800" u="sng" dirty="0"/>
              <a:t>efektywną i długoterminową kontrolę </a:t>
            </a:r>
            <a:r>
              <a:rPr lang="pl-PL" sz="1800" dirty="0"/>
              <a:t>(ponosi ryzyko finansowe, pobiera korzyści, zarządza) nad osobą prawną (samodzielnie lub z innymi osobami) w pierwszym roku składania przez osobę prawną wniosku o przyznanie płatności dla młodego </a:t>
            </a:r>
            <a:r>
              <a:rPr lang="pl-PL" sz="1800" dirty="0" smtClean="0"/>
              <a:t>rolnika</a:t>
            </a:r>
            <a:endParaRPr lang="pl-PL" sz="1800" dirty="0"/>
          </a:p>
          <a:p>
            <a:pPr lvl="1" algn="just">
              <a:buClr>
                <a:srgbClr val="EF2A03"/>
              </a:buClr>
              <a:buNone/>
            </a:pPr>
            <a:r>
              <a:rPr lang="pl-PL" sz="1800" dirty="0" smtClean="0"/>
              <a:t/>
            </a:r>
            <a:br>
              <a:rPr lang="pl-PL" sz="1800" dirty="0" smtClean="0"/>
            </a:br>
            <a:endParaRPr lang="pl-PL" sz="1800" dirty="0" smtClean="0"/>
          </a:p>
          <a:p>
            <a:pPr lvl="1" algn="just">
              <a:buClr>
                <a:srgbClr val="EF2A03"/>
              </a:buClr>
              <a:buNone/>
            </a:pPr>
            <a:endParaRPr lang="pl-PL" sz="1800" dirty="0"/>
          </a:p>
        </p:txBody>
      </p:sp>
    </p:spTree>
    <p:extLst>
      <p:ext uri="{BB962C8B-B14F-4D97-AF65-F5344CB8AC3E}">
        <p14:creationId xmlns:p14="http://schemas.microsoft.com/office/powerpoint/2010/main" val="19765500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 name="Symbol zastępczy zawartości 2"/>
          <p:cNvSpPr>
            <a:spLocks noGrp="1"/>
          </p:cNvSpPr>
          <p:nvPr>
            <p:ph idx="1"/>
          </p:nvPr>
        </p:nvSpPr>
        <p:spPr>
          <a:xfrm>
            <a:off x="251520" y="1186408"/>
            <a:ext cx="8784976" cy="5671592"/>
          </a:xfrm>
        </p:spPr>
        <p:txBody>
          <a:bodyPr/>
          <a:lstStyle/>
          <a:p>
            <a:pPr algn="just">
              <a:buClr>
                <a:srgbClr val="FF0000"/>
              </a:buClr>
              <a:buFont typeface="Wingdings" pitchFamily="2" charset="2"/>
              <a:buChar char="q"/>
            </a:pPr>
            <a:r>
              <a:rPr lang="pl-PL" sz="1700" b="1" dirty="0"/>
              <a:t>Młody rolnik sprawuje faktyczną i trwałą </a:t>
            </a:r>
            <a:r>
              <a:rPr lang="pl-PL" sz="1700" b="1" dirty="0" smtClean="0"/>
              <a:t>kontrolę </a:t>
            </a:r>
            <a:r>
              <a:rPr lang="pl-PL" sz="1700" b="1" dirty="0"/>
              <a:t>nad osobą prawną </a:t>
            </a:r>
            <a:r>
              <a:rPr lang="pl-PL" sz="1700" b="1" dirty="0" smtClean="0"/>
              <a:t>, </a:t>
            </a:r>
            <a:r>
              <a:rPr lang="pl-PL" sz="1700" dirty="0" smtClean="0"/>
              <a:t>jeżeli</a:t>
            </a:r>
            <a:r>
              <a:rPr lang="pl-PL" sz="1700" dirty="0"/>
              <a:t>:</a:t>
            </a:r>
          </a:p>
          <a:p>
            <a:pPr lvl="0" algn="just">
              <a:buClr>
                <a:srgbClr val="FF0000"/>
              </a:buClr>
            </a:pPr>
            <a:r>
              <a:rPr lang="pl-PL" sz="1700" dirty="0"/>
              <a:t>jest członkiem zarządu spółki kapitałowej lub spółdzielni, a sposób reprezentacji wymaga jego udziału w składaniu oświadczeń woli w imieniu tej spółki lub </a:t>
            </a:r>
            <a:r>
              <a:rPr lang="pl-PL" sz="1700" dirty="0" smtClean="0"/>
              <a:t>spółdzielni, lub</a:t>
            </a:r>
            <a:endParaRPr lang="pl-PL" sz="1700" dirty="0"/>
          </a:p>
          <a:p>
            <a:pPr lvl="0" algn="just">
              <a:buClr>
                <a:srgbClr val="FF0000"/>
              </a:buClr>
            </a:pPr>
            <a:r>
              <a:rPr lang="pl-PL" sz="1700" dirty="0"/>
              <a:t>dysponuje bezpośrednio lub pośrednio większością głosów na zgromadzeniu wspólników albo na walnym zgromadzeniu, także jako zastawnik albo użytkownik, bądź w zarządzie spółki kapitałowej, także na podstawie porozumień z innymi </a:t>
            </a:r>
            <a:r>
              <a:rPr lang="pl-PL" sz="1700" dirty="0" smtClean="0"/>
              <a:t>osobami, lub</a:t>
            </a:r>
            <a:endParaRPr lang="pl-PL" sz="1700" dirty="0"/>
          </a:p>
          <a:p>
            <a:pPr lvl="0" algn="just">
              <a:buClr>
                <a:srgbClr val="FF0000"/>
              </a:buClr>
            </a:pPr>
            <a:r>
              <a:rPr lang="pl-PL" sz="1700" dirty="0"/>
              <a:t>jest uprawniony do powoływania lub odwoływania większości członków zarządu spółki kapitałowej albo spółdzielni, także na podstawie porozumień z innymi </a:t>
            </a:r>
            <a:r>
              <a:rPr lang="pl-PL" sz="1700" dirty="0" smtClean="0"/>
              <a:t>osobami, lub</a:t>
            </a:r>
            <a:endParaRPr lang="pl-PL" sz="1700" dirty="0"/>
          </a:p>
          <a:p>
            <a:pPr lvl="0" algn="just">
              <a:buClr>
                <a:srgbClr val="FF0000"/>
              </a:buClr>
            </a:pPr>
            <a:r>
              <a:rPr lang="pl-PL" sz="1700" dirty="0"/>
              <a:t>jest uprawniony do powoływania lub odwoływania większości członków rady nadzorczej spółki kapitałowej albo spółdzielni, także na podstawie porozumień z innymi </a:t>
            </a:r>
            <a:r>
              <a:rPr lang="pl-PL" sz="1700" dirty="0" smtClean="0"/>
              <a:t>osobami, lub</a:t>
            </a:r>
            <a:endParaRPr lang="pl-PL" sz="1700" dirty="0"/>
          </a:p>
          <a:p>
            <a:pPr lvl="0" algn="just">
              <a:buClr>
                <a:srgbClr val="FF0000"/>
              </a:buClr>
            </a:pPr>
            <a:r>
              <a:rPr lang="pl-PL" sz="1700" dirty="0"/>
              <a:t>dysponuje bezpośrednio lub pośrednio większością głosów w spółce osobowej, co wynika z treści umowy spółki, albo bezpośrednio lub pośrednio większością głosów na walnym zgromadzeniu spółdzielni, także na podstawie porozumień z innymi </a:t>
            </a:r>
            <a:r>
              <a:rPr lang="pl-PL" sz="1700" dirty="0" smtClean="0"/>
              <a:t>osobami, lub</a:t>
            </a:r>
            <a:endParaRPr lang="pl-PL" sz="1700" dirty="0"/>
          </a:p>
          <a:p>
            <a:pPr lvl="0" algn="just">
              <a:buClr>
                <a:srgbClr val="FF0000"/>
              </a:buClr>
            </a:pPr>
            <a:r>
              <a:rPr lang="pl-PL" sz="1700" dirty="0"/>
              <a:t>jest członkiem zarządu osoby prawnej lub innego organu osoby prawnej uprawnionego do jej reprezentowania, a sposób reprezentacji wymaga jego udziału w składaniu oświadczeń woli w imieniu tej osoby prawnej, lub pełni funkcję takiego organu – w przypadku osób prawnych innych niż spółki kapitałowe i </a:t>
            </a:r>
            <a:r>
              <a:rPr lang="pl-PL" sz="1700" dirty="0" smtClean="0"/>
              <a:t>spółdzielnie, lub</a:t>
            </a:r>
            <a:endParaRPr lang="pl-PL" sz="1700" dirty="0"/>
          </a:p>
          <a:p>
            <a:pPr lvl="0" algn="just">
              <a:buClr>
                <a:srgbClr val="FF0000"/>
              </a:buClr>
            </a:pPr>
            <a:r>
              <a:rPr lang="pl-PL" sz="1700" dirty="0"/>
              <a:t>na podstawie przepisów szczególnych jest uprawniony do kierowania osobą prawną i reprezentowania jej na zewnątrz.</a:t>
            </a:r>
          </a:p>
          <a:p>
            <a:pPr algn="just"/>
            <a:endParaRPr lang="pl-PL" sz="1700" dirty="0"/>
          </a:p>
        </p:txBody>
      </p:sp>
      <p:sp>
        <p:nvSpPr>
          <p:cNvPr id="6" name="Tytuł 1"/>
          <p:cNvSpPr>
            <a:spLocks noGrp="1"/>
          </p:cNvSpPr>
          <p:nvPr>
            <p:ph type="title"/>
          </p:nvPr>
        </p:nvSpPr>
        <p:spPr>
          <a:xfrm>
            <a:off x="642910" y="500042"/>
            <a:ext cx="7772400" cy="714381"/>
          </a:xfrm>
        </p:spPr>
        <p:txBody>
          <a:bodyPr/>
          <a:lstStyle/>
          <a:p>
            <a:r>
              <a:rPr lang="pl-PL" dirty="0" smtClean="0">
                <a:solidFill>
                  <a:srgbClr val="C00000"/>
                </a:solidFill>
              </a:rPr>
              <a:t>Płatność dla młodych rolników (3/7)</a:t>
            </a:r>
            <a:endParaRPr lang="pl-PL" dirty="0">
              <a:solidFill>
                <a:srgbClr val="C00000"/>
              </a:solidFill>
            </a:endParaRPr>
          </a:p>
        </p:txBody>
      </p:sp>
    </p:spTree>
    <p:extLst>
      <p:ext uri="{BB962C8B-B14F-4D97-AF65-F5344CB8AC3E}">
        <p14:creationId xmlns:p14="http://schemas.microsoft.com/office/powerpoint/2010/main" val="3689412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84213" y="620713"/>
            <a:ext cx="7772400" cy="950899"/>
          </a:xfrm>
        </p:spPr>
        <p:txBody>
          <a:bodyPr/>
          <a:lstStyle/>
          <a:p>
            <a:r>
              <a:rPr lang="pl-PL" dirty="0" smtClean="0">
                <a:solidFill>
                  <a:srgbClr val="C00000"/>
                </a:solidFill>
              </a:rPr>
              <a:t>W 2015 r. rolnik może ubiegać się o wsparcie bezpośrednie z tytułu:</a:t>
            </a:r>
            <a:endParaRPr lang="pl-PL" dirty="0">
              <a:solidFill>
                <a:srgbClr val="C00000"/>
              </a:solidFill>
            </a:endParaRPr>
          </a:p>
        </p:txBody>
      </p:sp>
      <p:sp>
        <p:nvSpPr>
          <p:cNvPr id="3" name="Symbol zastępczy zawartości 2"/>
          <p:cNvSpPr>
            <a:spLocks noGrp="1"/>
          </p:cNvSpPr>
          <p:nvPr>
            <p:ph idx="1"/>
          </p:nvPr>
        </p:nvSpPr>
        <p:spPr>
          <a:xfrm>
            <a:off x="571472" y="1124744"/>
            <a:ext cx="7772400" cy="3888432"/>
          </a:xfrm>
        </p:spPr>
        <p:txBody>
          <a:bodyPr/>
          <a:lstStyle/>
          <a:p>
            <a:pPr algn="ctr">
              <a:buClr>
                <a:srgbClr val="EF2A03"/>
              </a:buClr>
              <a:buNone/>
            </a:pPr>
            <a:endParaRPr lang="pl-PL" dirty="0" smtClean="0"/>
          </a:p>
          <a:p>
            <a:pPr algn="just">
              <a:buClr>
                <a:srgbClr val="EF2A03"/>
              </a:buClr>
              <a:buFont typeface="Wingdings" pitchFamily="2" charset="2"/>
              <a:buChar char="q"/>
            </a:pPr>
            <a:r>
              <a:rPr lang="pl-PL" sz="1800" dirty="0" smtClean="0"/>
              <a:t>jednolitej płatności obszarowej (JPO) oraz płatności za zazielenienie</a:t>
            </a:r>
          </a:p>
          <a:p>
            <a:pPr algn="just">
              <a:buClr>
                <a:srgbClr val="EF2A03"/>
              </a:buClr>
              <a:buFont typeface="Wingdings" pitchFamily="2" charset="2"/>
              <a:buChar char="q"/>
            </a:pPr>
            <a:r>
              <a:rPr lang="pl-PL" sz="1800" dirty="0"/>
              <a:t>p</a:t>
            </a:r>
            <a:r>
              <a:rPr lang="pl-PL" sz="1800" dirty="0" smtClean="0"/>
              <a:t>łatności dodatkowej (redystrybucyjnej)</a:t>
            </a:r>
          </a:p>
          <a:p>
            <a:pPr algn="just">
              <a:buClr>
                <a:srgbClr val="EF2A03"/>
              </a:buClr>
              <a:buFont typeface="Wingdings" pitchFamily="2" charset="2"/>
              <a:buChar char="q"/>
            </a:pPr>
            <a:r>
              <a:rPr lang="pl-PL" sz="1800" dirty="0"/>
              <a:t>p</a:t>
            </a:r>
            <a:r>
              <a:rPr lang="pl-PL" sz="1800" dirty="0" smtClean="0"/>
              <a:t>łatności dla młodych rolników</a:t>
            </a:r>
          </a:p>
          <a:p>
            <a:pPr lvl="0" algn="just">
              <a:buClr>
                <a:srgbClr val="EF2A03"/>
              </a:buClr>
              <a:buFont typeface="Wingdings" pitchFamily="2" charset="2"/>
              <a:buChar char="q"/>
            </a:pPr>
            <a:r>
              <a:rPr lang="pl-PL" sz="1800" dirty="0" smtClean="0"/>
              <a:t>dobrowolnego wsparcia powiązanego z produkcją: płatności </a:t>
            </a:r>
            <a:r>
              <a:rPr lang="pl-PL" sz="1800" dirty="0"/>
              <a:t>do powierzchni uprawy buraków </a:t>
            </a:r>
            <a:r>
              <a:rPr lang="pl-PL" sz="1800" dirty="0" smtClean="0"/>
              <a:t>cukrowych, </a:t>
            </a:r>
            <a:r>
              <a:rPr lang="pl-PL" sz="1800" dirty="0"/>
              <a:t>płatności do powierzchni uprawy konopi włóknistych, płatności do powierzchni upraw roślin wysokobiałkowych, płatności do powierzchni uprawy ziemniaków skrobiowych, płatności do powierzchni upraw owoców miękkich (truskawek lub malin), płatności do powierzchni uprawy pomidorów, płatności do powierzchni uprawy lnu, płatności do powierzchni uprawy chmielu, płatności do bydła, płatności do krów, płatności do owiec, płatności do </a:t>
            </a:r>
            <a:r>
              <a:rPr lang="pl-PL" sz="1800" dirty="0" smtClean="0"/>
              <a:t>kóz, </a:t>
            </a:r>
          </a:p>
          <a:p>
            <a:pPr algn="just">
              <a:buClr>
                <a:srgbClr val="EF2A03"/>
              </a:buClr>
              <a:buFont typeface="Wingdings" pitchFamily="2" charset="2"/>
              <a:buChar char="q"/>
            </a:pPr>
            <a:r>
              <a:rPr lang="pl-PL" sz="1800" dirty="0" smtClean="0"/>
              <a:t>płatności niezwiązanej do tytoniu</a:t>
            </a:r>
          </a:p>
          <a:p>
            <a:pPr marL="0" indent="0" algn="just">
              <a:buClr>
                <a:srgbClr val="EF2A03"/>
              </a:buClr>
              <a:buNone/>
            </a:pPr>
            <a:r>
              <a:rPr lang="pl-PL" sz="1800" dirty="0" smtClean="0"/>
              <a:t>               </a:t>
            </a:r>
            <a:r>
              <a:rPr lang="pl-PL" sz="1800" b="1" u="sng" dirty="0" smtClean="0"/>
              <a:t>ponadto</a:t>
            </a:r>
            <a:r>
              <a:rPr lang="pl-PL" sz="1800" b="1" u="sng" dirty="0"/>
              <a:t>:  </a:t>
            </a:r>
          </a:p>
          <a:p>
            <a:pPr marL="0" lvl="0" indent="0" algn="just">
              <a:buClr>
                <a:srgbClr val="EF2A03"/>
              </a:buClr>
              <a:buNone/>
            </a:pPr>
            <a:endParaRPr lang="pl-PL" sz="1800" dirty="0" smtClean="0"/>
          </a:p>
          <a:p>
            <a:pPr lvl="0" algn="just">
              <a:buClr>
                <a:srgbClr val="EF2A03"/>
              </a:buClr>
              <a:buFont typeface="Wingdings" pitchFamily="2" charset="2"/>
              <a:buChar char="q"/>
            </a:pPr>
            <a:endParaRPr lang="pl-PL" sz="1800" dirty="0"/>
          </a:p>
          <a:p>
            <a:pPr algn="ctr">
              <a:buClr>
                <a:srgbClr val="EF2A03"/>
              </a:buClr>
              <a:buNone/>
            </a:pPr>
            <a:endParaRPr lang="pl-PL" sz="1800" dirty="0" smtClean="0"/>
          </a:p>
          <a:p>
            <a:pPr algn="ctr">
              <a:buClr>
                <a:srgbClr val="EF2A03"/>
              </a:buClr>
              <a:buNone/>
            </a:pPr>
            <a:endParaRPr lang="pl-PL" dirty="0" smtClean="0"/>
          </a:p>
        </p:txBody>
      </p:sp>
      <p:sp>
        <p:nvSpPr>
          <p:cNvPr id="6" name="Tytuł 1"/>
          <p:cNvSpPr txBox="1">
            <a:spLocks/>
          </p:cNvSpPr>
          <p:nvPr/>
        </p:nvSpPr>
        <p:spPr bwMode="auto">
          <a:xfrm>
            <a:off x="529925" y="5805264"/>
            <a:ext cx="8392446" cy="64807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342900" marR="0" lvl="0" indent="-342900" algn="just" defTabSz="914400" rtl="0" eaLnBrk="0" fontAlgn="base" latinLnBrk="0" hangingPunct="0">
              <a:lnSpc>
                <a:spcPct val="100000"/>
              </a:lnSpc>
              <a:spcBef>
                <a:spcPct val="0"/>
              </a:spcBef>
              <a:spcAft>
                <a:spcPct val="0"/>
              </a:spcAft>
              <a:buClrTx/>
              <a:buSzTx/>
              <a:buFont typeface="Wingdings" pitchFamily="2" charset="2"/>
              <a:buChar char="q"/>
              <a:tabLst/>
              <a:defRPr/>
            </a:pPr>
            <a:r>
              <a:rPr lang="pl-PL" sz="1800" b="1" kern="0" dirty="0" smtClean="0">
                <a:solidFill>
                  <a:srgbClr val="C00000"/>
                </a:solidFill>
                <a:latin typeface="Cambria" pitchFamily="18" charset="0"/>
                <a:ea typeface="+mj-ea"/>
                <a:cs typeface="+mj-cs"/>
              </a:rPr>
              <a:t> tylko w</a:t>
            </a:r>
            <a:r>
              <a:rPr kumimoji="0" lang="pl-PL" sz="1800" b="1" i="0" u="none" strike="noStrike" kern="0" cap="none" spc="0" normalizeH="0" baseline="0" noProof="0" dirty="0" smtClean="0">
                <a:ln>
                  <a:noFill/>
                </a:ln>
                <a:solidFill>
                  <a:srgbClr val="C00000"/>
                </a:solidFill>
                <a:effectLst/>
                <a:uLnTx/>
                <a:uFillTx/>
                <a:latin typeface="Cambria" pitchFamily="18" charset="0"/>
                <a:ea typeface="+mj-ea"/>
                <a:cs typeface="+mj-cs"/>
              </a:rPr>
              <a:t> 2015 r. rolnik może „wstąpić” do systemu dla małych gospodarstw</a:t>
            </a:r>
            <a:endParaRPr kumimoji="0" lang="pl-PL" sz="1800" b="1" i="0" u="none" strike="noStrike" kern="0" cap="none" spc="0" normalizeH="0" baseline="0" noProof="0" dirty="0">
              <a:ln>
                <a:noFill/>
              </a:ln>
              <a:solidFill>
                <a:srgbClr val="C00000"/>
              </a:solidFill>
              <a:effectLst/>
              <a:uLnTx/>
              <a:uFillTx/>
              <a:latin typeface="Cambria" pitchFamily="18" charset="0"/>
              <a:ea typeface="+mj-ea"/>
              <a:cs typeface="+mj-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00042"/>
            <a:ext cx="7772400" cy="714381"/>
          </a:xfrm>
        </p:spPr>
        <p:txBody>
          <a:bodyPr/>
          <a:lstStyle/>
          <a:p>
            <a:r>
              <a:rPr lang="pl-PL" dirty="0" smtClean="0">
                <a:solidFill>
                  <a:srgbClr val="C00000"/>
                </a:solidFill>
              </a:rPr>
              <a:t>Płatność dla młodych rolników (4/7)</a:t>
            </a:r>
            <a:endParaRPr lang="pl-PL" dirty="0">
              <a:solidFill>
                <a:srgbClr val="C00000"/>
              </a:solidFill>
            </a:endParaRPr>
          </a:p>
        </p:txBody>
      </p:sp>
      <p:sp>
        <p:nvSpPr>
          <p:cNvPr id="3" name="Symbol zastępczy zawartości 2"/>
          <p:cNvSpPr>
            <a:spLocks noGrp="1"/>
          </p:cNvSpPr>
          <p:nvPr>
            <p:ph idx="1"/>
          </p:nvPr>
        </p:nvSpPr>
        <p:spPr>
          <a:xfrm>
            <a:off x="285720" y="1071546"/>
            <a:ext cx="8606760" cy="5500726"/>
          </a:xfrm>
        </p:spPr>
        <p:txBody>
          <a:bodyPr/>
          <a:lstStyle/>
          <a:p>
            <a:pPr algn="just">
              <a:buClr>
                <a:srgbClr val="EF2A03"/>
              </a:buClr>
              <a:buFont typeface="Wingdings" pitchFamily="2" charset="2"/>
              <a:buChar char="q"/>
            </a:pPr>
            <a:r>
              <a:rPr lang="pl-PL" sz="2000" b="1" dirty="0" smtClean="0"/>
              <a:t>Za </a:t>
            </a:r>
            <a:r>
              <a:rPr lang="pl-PL" sz="2000" b="1" dirty="0"/>
              <a:t>datę rozpoczęcia działalności rolniczej przez danego rolnika można np. uznać najwcześniejszą z następujących </a:t>
            </a:r>
            <a:r>
              <a:rPr lang="pl-PL" sz="2000" b="1" dirty="0" smtClean="0"/>
              <a:t>dat:</a:t>
            </a:r>
          </a:p>
          <a:p>
            <a:pPr lvl="0" algn="just">
              <a:buClr>
                <a:srgbClr val="FF0000"/>
              </a:buClr>
              <a:buFont typeface="Wingdings" pitchFamily="2" charset="2"/>
              <a:buChar char="§"/>
            </a:pPr>
            <a:r>
              <a:rPr lang="pl-PL" dirty="0"/>
              <a:t>datę rozpoczęcia działalności rolniczej ustaloną na podstawie informacji zawartych </a:t>
            </a:r>
            <a:r>
              <a:rPr lang="pl-PL" dirty="0" smtClean="0"/>
              <a:t/>
            </a:r>
            <a:br>
              <a:rPr lang="pl-PL" dirty="0" smtClean="0"/>
            </a:br>
            <a:r>
              <a:rPr lang="pl-PL" dirty="0" smtClean="0"/>
              <a:t>w </a:t>
            </a:r>
            <a:r>
              <a:rPr lang="pl-PL" dirty="0"/>
              <a:t>krajowym rejestrze urzędowym podmiotów gospodarki narodowej prowadzonym </a:t>
            </a:r>
            <a:r>
              <a:rPr lang="pl-PL" dirty="0" smtClean="0"/>
              <a:t/>
            </a:r>
            <a:br>
              <a:rPr lang="pl-PL" dirty="0" smtClean="0"/>
            </a:br>
            <a:r>
              <a:rPr lang="pl-PL" dirty="0" smtClean="0"/>
              <a:t>na </a:t>
            </a:r>
            <a:r>
              <a:rPr lang="pl-PL" dirty="0"/>
              <a:t>podstawie przepisów o statystyce publicznej (REGON),</a:t>
            </a:r>
          </a:p>
          <a:p>
            <a:pPr lvl="0" algn="just">
              <a:buClr>
                <a:srgbClr val="FF0000"/>
              </a:buClr>
              <a:buFont typeface="Wingdings" pitchFamily="2" charset="2"/>
              <a:buChar char="§"/>
            </a:pPr>
            <a:r>
              <a:rPr lang="pl-PL" dirty="0"/>
              <a:t>datę rozpoczęcia działalności rolniczej ustaloną na podstawie informacji zawartych </a:t>
            </a:r>
            <a:r>
              <a:rPr lang="pl-PL" dirty="0" smtClean="0"/>
              <a:t/>
            </a:r>
            <a:br>
              <a:rPr lang="pl-PL" dirty="0" smtClean="0"/>
            </a:br>
            <a:r>
              <a:rPr lang="pl-PL" dirty="0" smtClean="0"/>
              <a:t>w </a:t>
            </a:r>
            <a:r>
              <a:rPr lang="pl-PL" dirty="0"/>
              <a:t>centralnej ewidencji i informacji o działalności gospodarczej (CEIDG</a:t>
            </a:r>
            <a:r>
              <a:rPr lang="pl-PL" dirty="0" smtClean="0"/>
              <a:t>)</a:t>
            </a:r>
            <a:endParaRPr lang="pl-PL" dirty="0"/>
          </a:p>
          <a:p>
            <a:pPr lvl="0" algn="just">
              <a:buClr>
                <a:srgbClr val="FF0000"/>
              </a:buClr>
              <a:buFont typeface="Wingdings" pitchFamily="2" charset="2"/>
              <a:buChar char="§"/>
            </a:pPr>
            <a:r>
              <a:rPr lang="pl-PL" dirty="0"/>
              <a:t>datę złożenia wniosku o:</a:t>
            </a:r>
          </a:p>
          <a:p>
            <a:pPr lvl="1" algn="just"/>
            <a:r>
              <a:rPr lang="pl-PL" sz="1400" dirty="0"/>
              <a:t>przyznanie płatności na podstawie przepisów o płatnościach bezpośrednich do gruntów rolnych </a:t>
            </a:r>
            <a:r>
              <a:rPr lang="pl-PL" sz="1400" dirty="0" smtClean="0"/>
              <a:t/>
            </a:r>
            <a:br>
              <a:rPr lang="pl-PL" sz="1400" dirty="0" smtClean="0"/>
            </a:br>
            <a:r>
              <a:rPr lang="pl-PL" sz="1400" dirty="0" smtClean="0"/>
              <a:t>i </a:t>
            </a:r>
            <a:r>
              <a:rPr lang="pl-PL" sz="1400" dirty="0"/>
              <a:t>oddzielnej płatności z tytułu cukru lub przepisów o płatnościach w ramach systemów wsparcia </a:t>
            </a:r>
            <a:r>
              <a:rPr lang="pl-PL" sz="1400" dirty="0" smtClean="0"/>
              <a:t>bezpośredniego</a:t>
            </a:r>
            <a:endParaRPr lang="pl-PL" sz="1400" dirty="0"/>
          </a:p>
          <a:p>
            <a:pPr lvl="1" algn="just"/>
            <a:r>
              <a:rPr lang="pl-PL" sz="1400" dirty="0"/>
              <a:t>pomoc finansową dla rolników w ramach programu </a:t>
            </a:r>
            <a:r>
              <a:rPr lang="pl-PL" sz="1400" dirty="0" smtClean="0"/>
              <a:t>SAPARD</a:t>
            </a:r>
            <a:endParaRPr lang="pl-PL" sz="1400" dirty="0"/>
          </a:p>
          <a:p>
            <a:pPr lvl="1" algn="just"/>
            <a:r>
              <a:rPr lang="pl-PL" sz="1400" dirty="0"/>
              <a:t>dofinansowanie realizacji projektu w ramach Sektorowego Programu Operacyjnego „Restrukturyzacja i modernizacja sektora żywnościowego oraz rozwój obszarów wiejskich 2004–2006” przeznaczone dla osób prowadzących działalność rolniczą lub </a:t>
            </a:r>
            <a:r>
              <a:rPr lang="pl-PL" sz="1400" dirty="0" smtClean="0"/>
              <a:t>rolników</a:t>
            </a:r>
            <a:endParaRPr lang="pl-PL" sz="1400" dirty="0"/>
          </a:p>
          <a:p>
            <a:pPr lvl="1" algn="just"/>
            <a:r>
              <a:rPr lang="pl-PL" sz="1400" dirty="0"/>
              <a:t>udzielenie pomocy finansowej na działania objęte Planem Rozwoju Obszarów Wiejskich na lata 2004–2006 przeznaczonej dla osób prowadzących działalność rolniczą lub </a:t>
            </a:r>
            <a:r>
              <a:rPr lang="pl-PL" sz="1400" dirty="0" smtClean="0"/>
              <a:t>rolników</a:t>
            </a:r>
            <a:endParaRPr lang="pl-PL" sz="1400" dirty="0"/>
          </a:p>
          <a:p>
            <a:pPr lvl="1" algn="just"/>
            <a:r>
              <a:rPr lang="pl-PL" sz="1400" dirty="0"/>
              <a:t>przyznanie pomocy finansowej w ramach działań objętych Programem Rozwoju Obszarów Wiejskich na lata 2007</a:t>
            </a:r>
            <a:r>
              <a:rPr lang="pl-PL" sz="1400" dirty="0">
                <a:sym typeface="Symbol"/>
              </a:rPr>
              <a:t></a:t>
            </a:r>
            <a:r>
              <a:rPr lang="pl-PL" sz="1400" dirty="0"/>
              <a:t>2013 przeznaczonej dla osób prowadzących działalność rolniczą lub </a:t>
            </a:r>
            <a:r>
              <a:rPr lang="pl-PL" sz="1400" dirty="0" smtClean="0"/>
              <a:t>rolników</a:t>
            </a:r>
            <a:endParaRPr lang="pl-PL" sz="1400" dirty="0"/>
          </a:p>
          <a:p>
            <a:pPr lvl="1" algn="just"/>
            <a:r>
              <a:rPr lang="pl-PL" sz="1400" dirty="0"/>
              <a:t>przyznanie pomocy finansowej w ramach działań lub poddziałań objętych Programem Rozwoju Obszarów Wiejskich na lata 2014</a:t>
            </a:r>
            <a:r>
              <a:rPr lang="pl-PL" sz="1400" dirty="0">
                <a:sym typeface="Symbol"/>
              </a:rPr>
              <a:t></a:t>
            </a:r>
            <a:r>
              <a:rPr lang="pl-PL" sz="1400" dirty="0"/>
              <a:t>2020 przeznaczonej dla osób prowadzących działalność rolniczą lub </a:t>
            </a:r>
            <a:r>
              <a:rPr lang="pl-PL" sz="1400" dirty="0" smtClean="0"/>
              <a:t>rolników</a:t>
            </a:r>
            <a:endParaRPr lang="pl-PL" sz="1400" dirty="0"/>
          </a:p>
          <a:p>
            <a:pPr algn="just">
              <a:buClr>
                <a:srgbClr val="EF2A03"/>
              </a:buClr>
              <a:buFont typeface="Wingdings" pitchFamily="2" charset="2"/>
              <a:buChar char="q"/>
            </a:pPr>
            <a:endParaRPr lang="pl-PL" sz="2000" dirty="0"/>
          </a:p>
          <a:p>
            <a:pPr lvl="1" algn="just">
              <a:buClr>
                <a:srgbClr val="EF2A03"/>
              </a:buClr>
              <a:buFont typeface="Arial" pitchFamily="34" charset="0"/>
              <a:buChar char="•"/>
            </a:pPr>
            <a:endParaRPr lang="pl-PL" sz="2000"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extLst>
      <p:ext uri="{BB962C8B-B14F-4D97-AF65-F5344CB8AC3E}">
        <p14:creationId xmlns:p14="http://schemas.microsoft.com/office/powerpoint/2010/main" val="19765500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692697"/>
            <a:ext cx="7772400" cy="432047"/>
          </a:xfrm>
        </p:spPr>
        <p:txBody>
          <a:bodyPr/>
          <a:lstStyle/>
          <a:p>
            <a:r>
              <a:rPr lang="pl-PL" dirty="0">
                <a:solidFill>
                  <a:srgbClr val="C00000"/>
                </a:solidFill>
              </a:rPr>
              <a:t>Płatność dla młodych rolników </a:t>
            </a:r>
            <a:r>
              <a:rPr lang="pl-PL" dirty="0" smtClean="0">
                <a:solidFill>
                  <a:srgbClr val="C00000"/>
                </a:solidFill>
              </a:rPr>
              <a:t>(5/7)</a:t>
            </a:r>
            <a:endParaRPr lang="pl-PL" dirty="0"/>
          </a:p>
        </p:txBody>
      </p:sp>
      <p:sp>
        <p:nvSpPr>
          <p:cNvPr id="3" name="Podtytuł 2"/>
          <p:cNvSpPr>
            <a:spLocks noGrp="1"/>
          </p:cNvSpPr>
          <p:nvPr>
            <p:ph type="subTitle" idx="1"/>
          </p:nvPr>
        </p:nvSpPr>
        <p:spPr>
          <a:xfrm>
            <a:off x="251520" y="1340768"/>
            <a:ext cx="8640960" cy="4298032"/>
          </a:xfrm>
        </p:spPr>
        <p:txBody>
          <a:bodyPr/>
          <a:lstStyle/>
          <a:p>
            <a:pPr marL="342900" indent="-342900" algn="just">
              <a:buClr>
                <a:srgbClr val="FF0000"/>
              </a:buClr>
              <a:buFont typeface="Wingdings" pitchFamily="2" charset="2"/>
              <a:buChar char="q"/>
            </a:pPr>
            <a:r>
              <a:rPr lang="pl-PL" sz="1800" b="1" dirty="0" smtClean="0"/>
              <a:t>Za datę rozpoczęcia działalności rolniczej przez danego rolnika można np. uznać najwcześniejszą z następujących dat:</a:t>
            </a:r>
          </a:p>
          <a:p>
            <a:pPr marL="285750" lvl="0" indent="-285750" algn="just">
              <a:buClr>
                <a:srgbClr val="FF0000"/>
              </a:buClr>
              <a:buFont typeface="Wingdings" pitchFamily="2" charset="2"/>
              <a:buChar char="§"/>
            </a:pPr>
            <a:r>
              <a:rPr lang="pl-PL" sz="1800" dirty="0"/>
              <a:t>datę objęcia w posiadanie zwierząt gospodarskich objętych obowiązkiem zgłoszenia do rejestru zwierząt gospodarskich oznakowanych i siedzib stad tych </a:t>
            </a:r>
            <a:r>
              <a:rPr lang="pl-PL" sz="1800" dirty="0" smtClean="0"/>
              <a:t>zwierząt</a:t>
            </a:r>
            <a:endParaRPr lang="pl-PL" sz="1800" dirty="0"/>
          </a:p>
          <a:p>
            <a:pPr marL="285750" lvl="0" indent="-285750" algn="just">
              <a:buClr>
                <a:srgbClr val="FF0000"/>
              </a:buClr>
              <a:buFont typeface="Wingdings" pitchFamily="2" charset="2"/>
              <a:buChar char="§"/>
            </a:pPr>
            <a:r>
              <a:rPr lang="pl-PL" sz="1800" dirty="0"/>
              <a:t>datę objęcia ubezpieczeniem społecznym rolników na podstawie przepisów o ubezpieczeniu społecznym rolników lub z tytułu prowadzenia działów specjalnych produkcji </a:t>
            </a:r>
            <a:r>
              <a:rPr lang="pl-PL" sz="1800" dirty="0" smtClean="0"/>
              <a:t>rolnej</a:t>
            </a:r>
            <a:endParaRPr lang="pl-PL" sz="1800" dirty="0"/>
          </a:p>
          <a:p>
            <a:pPr marL="285750" indent="-285750" algn="just">
              <a:buClr>
                <a:srgbClr val="FF0000"/>
              </a:buClr>
              <a:buFont typeface="Wingdings" pitchFamily="2" charset="2"/>
              <a:buChar char="§"/>
            </a:pPr>
            <a:endParaRPr lang="pl-PL" sz="1800" dirty="0"/>
          </a:p>
        </p:txBody>
      </p:sp>
    </p:spTree>
    <p:extLst>
      <p:ext uri="{BB962C8B-B14F-4D97-AF65-F5344CB8AC3E}">
        <p14:creationId xmlns:p14="http://schemas.microsoft.com/office/powerpoint/2010/main" val="9534607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484784"/>
            <a:ext cx="8064896" cy="4752528"/>
          </a:xfrm>
        </p:spPr>
        <p:txBody>
          <a:bodyPr/>
          <a:lstStyle/>
          <a:p>
            <a:pPr algn="just">
              <a:buClr>
                <a:srgbClr val="FF0000"/>
              </a:buClr>
              <a:buFont typeface="Wingdings" pitchFamily="2" charset="2"/>
              <a:buChar char="q"/>
            </a:pPr>
            <a:r>
              <a:rPr lang="pl-PL" sz="1800" b="1" dirty="0" smtClean="0"/>
              <a:t>Dokumenty składane wraz z wnioskiem o przyznanie płatności:</a:t>
            </a:r>
          </a:p>
          <a:p>
            <a:pPr algn="just"/>
            <a:r>
              <a:rPr lang="pl-PL" sz="1800" dirty="0" smtClean="0"/>
              <a:t>W </a:t>
            </a:r>
            <a:r>
              <a:rPr lang="pl-PL" sz="1800" dirty="0"/>
              <a:t>przypadku, gdy rolnik </a:t>
            </a:r>
            <a:r>
              <a:rPr lang="pl-PL" sz="1800" u="sng" dirty="0"/>
              <a:t>po raz pierwszy</a:t>
            </a:r>
            <a:r>
              <a:rPr lang="pl-PL" sz="1800" dirty="0"/>
              <a:t> ubiega się o przyznanie płatności dla młodych rolników, do wniosku </a:t>
            </a:r>
            <a:r>
              <a:rPr lang="pl-PL" sz="1800" dirty="0" smtClean="0"/>
              <a:t>dołącza</a:t>
            </a:r>
            <a:r>
              <a:rPr lang="pl-PL" sz="1800" dirty="0"/>
              <a:t>:</a:t>
            </a:r>
          </a:p>
          <a:p>
            <a:pPr lvl="1" algn="just">
              <a:buFont typeface="Wingdings" pitchFamily="2" charset="2"/>
              <a:buChar char="ü"/>
            </a:pPr>
            <a:r>
              <a:rPr lang="pl-PL" sz="1800" dirty="0"/>
              <a:t>d</a:t>
            </a:r>
            <a:r>
              <a:rPr lang="pl-PL" sz="1800" dirty="0" smtClean="0"/>
              <a:t>ecyzję/kopię decyzji o </a:t>
            </a:r>
            <a:r>
              <a:rPr lang="pl-PL" sz="1800" dirty="0"/>
              <a:t>podleganiu ubezpieczeniu społecznemu </a:t>
            </a:r>
            <a:r>
              <a:rPr lang="pl-PL" sz="1800" dirty="0" smtClean="0"/>
              <a:t>rolników (art</a:t>
            </a:r>
            <a:r>
              <a:rPr lang="pl-PL" sz="1800" dirty="0"/>
              <a:t>. 36 ust. 1 ustawy z dnia 20 grudnia 1990 r. o ubezpieczeniu społecznym rolników (Dz. U. z 2013 r., poz. 1403, z </a:t>
            </a:r>
            <a:r>
              <a:rPr lang="pl-PL" sz="1800" dirty="0" err="1"/>
              <a:t>późn</a:t>
            </a:r>
            <a:r>
              <a:rPr lang="pl-PL" sz="1800" dirty="0"/>
              <a:t>. zm</a:t>
            </a:r>
            <a:r>
              <a:rPr lang="pl-PL" sz="1800" dirty="0" smtClean="0"/>
              <a:t>.)),albo</a:t>
            </a:r>
            <a:endParaRPr lang="pl-PL" sz="1800" dirty="0"/>
          </a:p>
          <a:p>
            <a:pPr lvl="1" algn="just">
              <a:buFont typeface="Wingdings" pitchFamily="2" charset="2"/>
              <a:buChar char="ü"/>
            </a:pPr>
            <a:r>
              <a:rPr lang="pl-PL" sz="1800" dirty="0"/>
              <a:t>oświadczenie o niepodleganiu ubezpieczeniu społecznemu </a:t>
            </a:r>
            <a:r>
              <a:rPr lang="pl-PL" sz="1800" dirty="0" smtClean="0"/>
              <a:t>rolników.</a:t>
            </a:r>
            <a:endParaRPr lang="pl-PL" sz="1800" dirty="0"/>
          </a:p>
          <a:p>
            <a:pPr marL="355600" indent="0" algn="just">
              <a:buNone/>
            </a:pPr>
            <a:r>
              <a:rPr lang="pl-PL" sz="1800" dirty="0" smtClean="0"/>
              <a:t>Rolnik dołącza ww. decyzję również </a:t>
            </a:r>
            <a:r>
              <a:rPr lang="pl-PL" sz="1800" dirty="0"/>
              <a:t>w przypadku, gdy </a:t>
            </a:r>
            <a:r>
              <a:rPr lang="pl-PL" sz="1800" dirty="0" smtClean="0"/>
              <a:t>w </a:t>
            </a:r>
            <a:r>
              <a:rPr lang="pl-PL" sz="1800" dirty="0"/>
              <a:t>dniu składania wniosku o przyznanie płatności dla młodych rolników nie podlega już ubezpieczeniu społecznemu rolników.</a:t>
            </a:r>
          </a:p>
          <a:p>
            <a:pPr algn="just"/>
            <a:r>
              <a:rPr lang="pl-PL" sz="1800" dirty="0" smtClean="0"/>
              <a:t>W </a:t>
            </a:r>
            <a:r>
              <a:rPr lang="pl-PL" sz="1800" dirty="0"/>
              <a:t>przypadku ubiegania się o przyznanie płatności dla młodych rolników przez osobę prawną lub jednostkę organizacyjną nieposiadającą osobowości prawnej, do wniosku o przyznanie tej płatności dołącza się dokumenty potwierdzające sprawowanie faktycznej i trwałej kontroli nad tą osobą prawną lub jednostką organizacyjną nieposiadającą osobowości prawnej. </a:t>
            </a:r>
          </a:p>
          <a:p>
            <a:pPr algn="just"/>
            <a:endParaRPr lang="pl-PL" sz="1800" dirty="0"/>
          </a:p>
        </p:txBody>
      </p:sp>
      <p:sp>
        <p:nvSpPr>
          <p:cNvPr id="6" name="Tytuł 1"/>
          <p:cNvSpPr txBox="1">
            <a:spLocks/>
          </p:cNvSpPr>
          <p:nvPr/>
        </p:nvSpPr>
        <p:spPr bwMode="auto">
          <a:xfrm>
            <a:off x="685800" y="692697"/>
            <a:ext cx="7772400" cy="43204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400" b="1">
                <a:solidFill>
                  <a:schemeClr val="accent1">
                    <a:lumMod val="50000"/>
                  </a:schemeClr>
                </a:solidFill>
                <a:latin typeface="Cambria" pitchFamily="18" charset="0"/>
                <a:ea typeface="+mj-ea"/>
                <a:cs typeface="+mj-cs"/>
              </a:defRPr>
            </a:lvl1pPr>
            <a:lvl2pPr algn="ctr" rtl="0" eaLnBrk="0" fontAlgn="base" hangingPunct="0">
              <a:spcBef>
                <a:spcPct val="0"/>
              </a:spcBef>
              <a:spcAft>
                <a:spcPct val="0"/>
              </a:spcAft>
              <a:defRPr sz="3200">
                <a:solidFill>
                  <a:schemeClr val="tx2"/>
                </a:solidFill>
                <a:latin typeface="Tahoma" pitchFamily="34" charset="0"/>
              </a:defRPr>
            </a:lvl2pPr>
            <a:lvl3pPr algn="ctr" rtl="0" eaLnBrk="0" fontAlgn="base" hangingPunct="0">
              <a:spcBef>
                <a:spcPct val="0"/>
              </a:spcBef>
              <a:spcAft>
                <a:spcPct val="0"/>
              </a:spcAft>
              <a:defRPr sz="3200">
                <a:solidFill>
                  <a:schemeClr val="tx2"/>
                </a:solidFill>
                <a:latin typeface="Tahoma" pitchFamily="34" charset="0"/>
              </a:defRPr>
            </a:lvl3pPr>
            <a:lvl4pPr algn="ctr" rtl="0" eaLnBrk="0" fontAlgn="base" hangingPunct="0">
              <a:spcBef>
                <a:spcPct val="0"/>
              </a:spcBef>
              <a:spcAft>
                <a:spcPct val="0"/>
              </a:spcAft>
              <a:defRPr sz="3200">
                <a:solidFill>
                  <a:schemeClr val="tx2"/>
                </a:solidFill>
                <a:latin typeface="Tahoma" pitchFamily="34" charset="0"/>
              </a:defRPr>
            </a:lvl4pPr>
            <a:lvl5pPr algn="ctr" rtl="0" eaLnBrk="0" fontAlgn="base" hangingPunct="0">
              <a:spcBef>
                <a:spcPct val="0"/>
              </a:spcBef>
              <a:spcAft>
                <a:spcPct val="0"/>
              </a:spcAft>
              <a:defRPr sz="3200">
                <a:solidFill>
                  <a:schemeClr val="tx2"/>
                </a:solidFill>
                <a:latin typeface="Tahoma" pitchFamily="34" charset="0"/>
              </a:defRPr>
            </a:lvl5pPr>
            <a:lvl6pPr marL="457200" algn="ctr" rtl="0" fontAlgn="base">
              <a:spcBef>
                <a:spcPct val="0"/>
              </a:spcBef>
              <a:spcAft>
                <a:spcPct val="0"/>
              </a:spcAft>
              <a:defRPr sz="3200">
                <a:solidFill>
                  <a:schemeClr val="tx2"/>
                </a:solidFill>
                <a:latin typeface="Tahoma" pitchFamily="34" charset="0"/>
              </a:defRPr>
            </a:lvl6pPr>
            <a:lvl7pPr marL="914400" algn="ctr" rtl="0" fontAlgn="base">
              <a:spcBef>
                <a:spcPct val="0"/>
              </a:spcBef>
              <a:spcAft>
                <a:spcPct val="0"/>
              </a:spcAft>
              <a:defRPr sz="3200">
                <a:solidFill>
                  <a:schemeClr val="tx2"/>
                </a:solidFill>
                <a:latin typeface="Tahoma" pitchFamily="34" charset="0"/>
              </a:defRPr>
            </a:lvl7pPr>
            <a:lvl8pPr marL="1371600" algn="ctr" rtl="0" fontAlgn="base">
              <a:spcBef>
                <a:spcPct val="0"/>
              </a:spcBef>
              <a:spcAft>
                <a:spcPct val="0"/>
              </a:spcAft>
              <a:defRPr sz="3200">
                <a:solidFill>
                  <a:schemeClr val="tx2"/>
                </a:solidFill>
                <a:latin typeface="Tahoma" pitchFamily="34" charset="0"/>
              </a:defRPr>
            </a:lvl8pPr>
            <a:lvl9pPr marL="1828800" algn="ctr" rtl="0" fontAlgn="base">
              <a:spcBef>
                <a:spcPct val="0"/>
              </a:spcBef>
              <a:spcAft>
                <a:spcPct val="0"/>
              </a:spcAft>
              <a:defRPr sz="3200">
                <a:solidFill>
                  <a:schemeClr val="tx2"/>
                </a:solidFill>
                <a:latin typeface="Tahoma" pitchFamily="34" charset="0"/>
              </a:defRPr>
            </a:lvl9pPr>
          </a:lstStyle>
          <a:p>
            <a:r>
              <a:rPr lang="pl-PL" dirty="0" smtClean="0">
                <a:solidFill>
                  <a:srgbClr val="C00000"/>
                </a:solidFill>
              </a:rPr>
              <a:t>Płatność dla młodych rolników (6/7)</a:t>
            </a:r>
            <a:endParaRPr lang="pl-PL" dirty="0"/>
          </a:p>
        </p:txBody>
      </p:sp>
    </p:spTree>
    <p:extLst>
      <p:ext uri="{BB962C8B-B14F-4D97-AF65-F5344CB8AC3E}">
        <p14:creationId xmlns:p14="http://schemas.microsoft.com/office/powerpoint/2010/main" val="3725694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Płatność dla młodych  rolników (7/7)</a:t>
            </a:r>
            <a:endParaRPr lang="pl-PL" dirty="0">
              <a:solidFill>
                <a:srgbClr val="C00000"/>
              </a:solidFill>
            </a:endParaRPr>
          </a:p>
        </p:txBody>
      </p:sp>
      <p:sp>
        <p:nvSpPr>
          <p:cNvPr id="3" name="Symbol zastępczy zawartości 2"/>
          <p:cNvSpPr>
            <a:spLocks noGrp="1"/>
          </p:cNvSpPr>
          <p:nvPr>
            <p:ph idx="1"/>
          </p:nvPr>
        </p:nvSpPr>
        <p:spPr>
          <a:xfrm>
            <a:off x="285720" y="1357298"/>
            <a:ext cx="8606760" cy="5214974"/>
          </a:xfrm>
          <a:noFill/>
          <a:ln>
            <a:noFill/>
          </a:ln>
        </p:spPr>
        <p:txBody>
          <a:bodyPr/>
          <a:lstStyle/>
          <a:p>
            <a:pPr lvl="0" algn="just">
              <a:buClr>
                <a:srgbClr val="EF2A03"/>
              </a:buClr>
              <a:buFont typeface="Wingdings" pitchFamily="2" charset="2"/>
              <a:buChar char="q"/>
            </a:pPr>
            <a:r>
              <a:rPr lang="pl-PL" sz="1800" b="1" dirty="0" smtClean="0">
                <a:solidFill>
                  <a:srgbClr val="000000"/>
                </a:solidFill>
              </a:rPr>
              <a:t>Forma płatności:</a:t>
            </a:r>
          </a:p>
          <a:p>
            <a:pPr lvl="1" algn="just">
              <a:buClr>
                <a:srgbClr val="EF2A03"/>
              </a:buClr>
              <a:buFont typeface="Arial" pitchFamily="34" charset="0"/>
              <a:buChar char="•"/>
            </a:pPr>
            <a:r>
              <a:rPr lang="pl-PL" sz="1800" dirty="0" smtClean="0"/>
              <a:t>Płatność przysługuje do powierzchni zatwierdzonego obszaru, nie większej niż powierzchnia maksymalna</a:t>
            </a:r>
          </a:p>
          <a:p>
            <a:pPr lvl="1" algn="just">
              <a:buClr>
                <a:srgbClr val="EF2A03"/>
              </a:buClr>
              <a:buFont typeface="Arial" pitchFamily="34" charset="0"/>
              <a:buChar char="•"/>
            </a:pPr>
            <a:r>
              <a:rPr lang="pl-PL" sz="1800" dirty="0" smtClean="0"/>
              <a:t>Maksymalna powierzchnia kwalifikowana do pomocy - 50 ha kwalifikowanych do jednolitej płatności obszarowej, jeżeli </a:t>
            </a:r>
            <a:r>
              <a:rPr lang="pl-PL" sz="1800" dirty="0"/>
              <a:t>obszar zgłoszony w ramach systemu jednolitej płatności obszarowej przekracza limit 50 ha, obszar zgłoszony w ramach płatności dla młodych rolników zmniejsza się do tego limitu</a:t>
            </a:r>
          </a:p>
          <a:p>
            <a:pPr lvl="1" algn="just">
              <a:buClr>
                <a:srgbClr val="EF2A03"/>
              </a:buClr>
              <a:buFont typeface="Arial" pitchFamily="34" charset="0"/>
              <a:buChar char="•"/>
            </a:pPr>
            <a:r>
              <a:rPr lang="pl-PL" sz="1800" dirty="0" smtClean="0"/>
              <a:t>Szacunkowa stawka: 59,8 EUR/ha</a:t>
            </a:r>
          </a:p>
          <a:p>
            <a:pPr lvl="0" algn="just">
              <a:buClr>
                <a:srgbClr val="EF2A03"/>
              </a:buClr>
              <a:buFont typeface="Wingdings" pitchFamily="2" charset="2"/>
              <a:buChar char="q"/>
            </a:pPr>
            <a:r>
              <a:rPr lang="pl-PL" sz="1800" b="1" dirty="0" smtClean="0">
                <a:solidFill>
                  <a:srgbClr val="000000"/>
                </a:solidFill>
              </a:rPr>
              <a:t>Dodatkowe zasady:</a:t>
            </a:r>
          </a:p>
          <a:p>
            <a:pPr lvl="1" algn="just">
              <a:buClr>
                <a:srgbClr val="EF2A03"/>
              </a:buClr>
              <a:buFont typeface="Arial" pitchFamily="34" charset="0"/>
              <a:buChar char="•"/>
            </a:pPr>
            <a:r>
              <a:rPr lang="pl-PL" sz="1800" dirty="0" smtClean="0"/>
              <a:t>W przypadku stwierdzenia, że rolnik dostarczył fałszywe dowody w celu udowodnienia zgodności z kryteriami młodego rolnika, stosuje się karę odpowiadającą 20 % kwoty, którą beneficjent otrzymał lub mógłby otrzymać jako płatność dla młodych rolników (poza odmową przyznania płatności) </a:t>
            </a:r>
            <a:endParaRPr lang="pl-PL" sz="1800" dirty="0" smtClean="0">
              <a:solidFill>
                <a:srgbClr val="00B050"/>
              </a:solidFill>
            </a:endParaRPr>
          </a:p>
          <a:p>
            <a:pPr lvl="1" algn="just">
              <a:buClr>
                <a:srgbClr val="EF2A03"/>
              </a:buClr>
              <a:buNone/>
            </a:pPr>
            <a:endParaRPr lang="pl-PL" i="1" dirty="0" smtClean="0"/>
          </a:p>
          <a:p>
            <a:pPr lvl="1" algn="just">
              <a:buClr>
                <a:srgbClr val="EF2A03"/>
              </a:buClr>
              <a:buFont typeface="Arial" pitchFamily="34" charset="0"/>
              <a:buChar char="•"/>
            </a:pPr>
            <a:endParaRPr lang="pl-PL" dirty="0" smtClean="0"/>
          </a:p>
          <a:p>
            <a:pPr lvl="1" algn="just">
              <a:buClr>
                <a:srgbClr val="EF2A03"/>
              </a:buClr>
              <a:buFont typeface="Arial" pitchFamily="34" charset="0"/>
              <a:buChar char="•"/>
            </a:pPr>
            <a:endParaRPr lang="pl-PL" dirty="0" smtClean="0"/>
          </a:p>
          <a:p>
            <a:pPr lvl="1" algn="just">
              <a:buClr>
                <a:srgbClr val="EF2A03"/>
              </a:buClr>
              <a:buNone/>
            </a:pPr>
            <a:endParaRPr lang="pl-PL" dirty="0" smtClean="0"/>
          </a:p>
          <a:p>
            <a:pPr lvl="1"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Płatność dodatkowa </a:t>
            </a:r>
            <a:br>
              <a:rPr lang="pl-PL" sz="2800" i="1" dirty="0" smtClean="0">
                <a:solidFill>
                  <a:srgbClr val="C00000"/>
                </a:solidFill>
                <a:effectLst>
                  <a:outerShdw blurRad="38100" dist="38100" dir="2700000" algn="tl">
                    <a:srgbClr val="000000">
                      <a:alpha val="43137"/>
                    </a:srgbClr>
                  </a:outerShdw>
                </a:effectLst>
              </a:rPr>
            </a:br>
            <a:r>
              <a:rPr lang="pl-PL" sz="2800" i="1" dirty="0" smtClean="0">
                <a:solidFill>
                  <a:srgbClr val="C00000"/>
                </a:solidFill>
                <a:effectLst>
                  <a:outerShdw blurRad="38100" dist="38100" dir="2700000" algn="tl">
                    <a:srgbClr val="000000">
                      <a:alpha val="43137"/>
                    </a:srgbClr>
                  </a:outerShdw>
                </a:effectLst>
              </a:rPr>
              <a:t>(redystrybucyjna)</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Płatność dodatkowa (1/2)</a:t>
            </a:r>
            <a:endParaRPr lang="pl-PL" dirty="0">
              <a:solidFill>
                <a:srgbClr val="C00000"/>
              </a:solidFill>
            </a:endParaRPr>
          </a:p>
        </p:txBody>
      </p:sp>
      <p:sp>
        <p:nvSpPr>
          <p:cNvPr id="3" name="Symbol zastępczy zawartości 2"/>
          <p:cNvSpPr>
            <a:spLocks noGrp="1"/>
          </p:cNvSpPr>
          <p:nvPr>
            <p:ph idx="1"/>
          </p:nvPr>
        </p:nvSpPr>
        <p:spPr>
          <a:xfrm>
            <a:off x="285720" y="1357298"/>
            <a:ext cx="8678768" cy="5214974"/>
          </a:xfrm>
        </p:spPr>
        <p:txBody>
          <a:bodyPr/>
          <a:lstStyle/>
          <a:p>
            <a:pPr lvl="0" algn="just">
              <a:buClr>
                <a:srgbClr val="EF2A03"/>
              </a:buClr>
              <a:buFont typeface="Wingdings" pitchFamily="2" charset="2"/>
              <a:buChar char="q"/>
            </a:pPr>
            <a:r>
              <a:rPr lang="pl-PL" sz="1800" b="1" dirty="0" smtClean="0">
                <a:solidFill>
                  <a:srgbClr val="000000"/>
                </a:solidFill>
              </a:rPr>
              <a:t>Płatność przysługuje rolnikom:</a:t>
            </a:r>
          </a:p>
          <a:p>
            <a:pPr lvl="1" algn="just">
              <a:buClr>
                <a:srgbClr val="EF2A03"/>
              </a:buClr>
              <a:buFont typeface="Arial" pitchFamily="34" charset="0"/>
              <a:buChar char="•"/>
            </a:pPr>
            <a:r>
              <a:rPr lang="pl-PL" dirty="0" smtClean="0"/>
              <a:t>Spełniającym kryteria rolnika aktywnego zawodowo</a:t>
            </a:r>
          </a:p>
          <a:p>
            <a:pPr lvl="1" algn="just">
              <a:buClr>
                <a:srgbClr val="EF2A03"/>
              </a:buClr>
              <a:buFont typeface="Arial" pitchFamily="34" charset="0"/>
              <a:buChar char="•"/>
            </a:pPr>
            <a:r>
              <a:rPr lang="pl-PL" dirty="0" smtClean="0"/>
              <a:t>Uprawnionym do otrzymania jednolitej płatności obszarowej (JPO) do zadeklarowanych hektarów kwalifikowanych </a:t>
            </a:r>
          </a:p>
          <a:p>
            <a:pPr lvl="1" algn="just">
              <a:buClr>
                <a:srgbClr val="EF2A03"/>
              </a:buClr>
              <a:buFont typeface="Arial" pitchFamily="34" charset="0"/>
              <a:buChar char="•"/>
            </a:pPr>
            <a:r>
              <a:rPr lang="pl-PL" dirty="0" smtClean="0"/>
              <a:t>Którzy nie podzielili gospodarstwa po 18.10.2011 r. w celu uzyskania tej płatności</a:t>
            </a:r>
          </a:p>
          <a:p>
            <a:pPr marL="457200" lvl="1" indent="0" algn="just">
              <a:buClr>
                <a:srgbClr val="EF2A03"/>
              </a:buClr>
              <a:buNone/>
            </a:pPr>
            <a:endParaRPr lang="pl-PL" dirty="0" smtClean="0"/>
          </a:p>
          <a:p>
            <a:pPr lvl="0" algn="just">
              <a:buClr>
                <a:srgbClr val="EF2A03"/>
              </a:buClr>
              <a:buFont typeface="Wingdings" pitchFamily="2" charset="2"/>
              <a:buChar char="q"/>
            </a:pPr>
            <a:r>
              <a:rPr lang="pl-PL" sz="1800" b="1" dirty="0" smtClean="0">
                <a:solidFill>
                  <a:srgbClr val="000000"/>
                </a:solidFill>
              </a:rPr>
              <a:t>Forma płatności:</a:t>
            </a:r>
          </a:p>
          <a:p>
            <a:pPr lvl="1" algn="just">
              <a:buClr>
                <a:srgbClr val="EF2A03"/>
              </a:buClr>
              <a:buFont typeface="Arial" pitchFamily="34" charset="0"/>
              <a:buChar char="•"/>
            </a:pPr>
            <a:r>
              <a:rPr lang="pl-PL" dirty="0" smtClean="0"/>
              <a:t>płatność coroczna</a:t>
            </a:r>
          </a:p>
          <a:p>
            <a:pPr lvl="1" algn="just">
              <a:buClr>
                <a:srgbClr val="EF2A03"/>
              </a:buClr>
              <a:buFont typeface="Arial" pitchFamily="34" charset="0"/>
              <a:buChar char="•"/>
            </a:pPr>
            <a:r>
              <a:rPr lang="pl-PL" dirty="0" smtClean="0"/>
              <a:t>do powierzchni w przedziale: </a:t>
            </a:r>
            <a:r>
              <a:rPr lang="pl-PL" sz="2400" b="1" dirty="0" smtClean="0">
                <a:solidFill>
                  <a:srgbClr val="FF0000"/>
                </a:solidFill>
              </a:rPr>
              <a:t>3 – 30 ha</a:t>
            </a:r>
          </a:p>
          <a:p>
            <a:pPr marL="457200" lvl="1" indent="0" algn="just">
              <a:buClr>
                <a:srgbClr val="EF2A03"/>
              </a:buClr>
              <a:buNone/>
            </a:pPr>
            <a:endParaRPr lang="pl-PL" b="1" dirty="0" smtClean="0">
              <a:solidFill>
                <a:srgbClr val="FF0000"/>
              </a:solidFill>
            </a:endParaRPr>
          </a:p>
          <a:p>
            <a:pPr lvl="0" algn="just">
              <a:buClr>
                <a:srgbClr val="EF2A03"/>
              </a:buClr>
              <a:buFont typeface="Wingdings" pitchFamily="2" charset="2"/>
              <a:buChar char="q"/>
            </a:pPr>
            <a:r>
              <a:rPr lang="pl-PL" sz="1800" b="1" dirty="0" smtClean="0">
                <a:solidFill>
                  <a:srgbClr val="000000"/>
                </a:solidFill>
              </a:rPr>
              <a:t>Kwoty płatności:</a:t>
            </a:r>
          </a:p>
          <a:p>
            <a:pPr lvl="1" algn="just">
              <a:buClr>
                <a:srgbClr val="EF2A03"/>
              </a:buClr>
              <a:buFont typeface="Arial" pitchFamily="34" charset="0"/>
              <a:buChar char="•"/>
            </a:pPr>
            <a:r>
              <a:rPr lang="pl-PL" sz="1800" dirty="0" smtClean="0">
                <a:solidFill>
                  <a:srgbClr val="000000"/>
                </a:solidFill>
              </a:rPr>
              <a:t>1 – 3 ha – 0 euro/ha;</a:t>
            </a:r>
          </a:p>
          <a:p>
            <a:pPr lvl="1" algn="just">
              <a:buClr>
                <a:srgbClr val="EF2A03"/>
              </a:buClr>
              <a:buFont typeface="Arial" pitchFamily="34" charset="0"/>
              <a:buChar char="•"/>
            </a:pPr>
            <a:r>
              <a:rPr lang="pl-PL" sz="1800" b="1" dirty="0" smtClean="0">
                <a:solidFill>
                  <a:srgbClr val="000000"/>
                </a:solidFill>
              </a:rPr>
              <a:t>3,01 -30 ha – 40,4 euro/ha (szacowana)</a:t>
            </a:r>
          </a:p>
          <a:p>
            <a:pPr lvl="0" algn="just">
              <a:buClr>
                <a:srgbClr val="EF2A03"/>
              </a:buClr>
              <a:buFont typeface="Wingdings" pitchFamily="2" charset="2"/>
              <a:buChar char="q"/>
            </a:pPr>
            <a:endParaRPr lang="pl-PL" sz="1800" b="1" dirty="0" smtClean="0">
              <a:solidFill>
                <a:srgbClr val="000000"/>
              </a:solidFill>
            </a:endParaRPr>
          </a:p>
          <a:p>
            <a:pPr marL="446088" lvl="1" indent="11113"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Płatność dodatkowa (2/2)</a:t>
            </a:r>
            <a:endParaRPr lang="pl-PL" dirty="0">
              <a:solidFill>
                <a:srgbClr val="C00000"/>
              </a:solidFill>
            </a:endParaRPr>
          </a:p>
        </p:txBody>
      </p:sp>
      <p:sp>
        <p:nvSpPr>
          <p:cNvPr id="3" name="Symbol zastępczy zawartości 2"/>
          <p:cNvSpPr>
            <a:spLocks noGrp="1"/>
          </p:cNvSpPr>
          <p:nvPr>
            <p:ph idx="1"/>
          </p:nvPr>
        </p:nvSpPr>
        <p:spPr>
          <a:xfrm>
            <a:off x="285720" y="1196752"/>
            <a:ext cx="8201028" cy="5375520"/>
          </a:xfrm>
          <a:noFill/>
          <a:ln>
            <a:noFill/>
          </a:ln>
        </p:spPr>
        <p:txBody>
          <a:bodyPr/>
          <a:lstStyle/>
          <a:p>
            <a:pPr lvl="0" algn="just">
              <a:buClr>
                <a:srgbClr val="EF2A03"/>
              </a:buClr>
              <a:buFont typeface="Wingdings" pitchFamily="2" charset="2"/>
              <a:buChar char="q"/>
            </a:pPr>
            <a:r>
              <a:rPr lang="pl-PL" sz="1800" b="1" dirty="0" smtClean="0">
                <a:solidFill>
                  <a:srgbClr val="000000"/>
                </a:solidFill>
              </a:rPr>
              <a:t>Dodatkowe zasady:</a:t>
            </a:r>
          </a:p>
          <a:p>
            <a:pPr lvl="1" algn="just">
              <a:buClr>
                <a:srgbClr val="EF2A03"/>
              </a:buClr>
              <a:buFont typeface="Arial" pitchFamily="34" charset="0"/>
              <a:buChar char="•"/>
            </a:pPr>
            <a:r>
              <a:rPr lang="pl-PL" dirty="0" smtClean="0"/>
              <a:t>Jeżeli obszar zgłoszony w ramach systemu jednolitej płatności obszarowej przekracza limity (przedziały) wyznaczone przez państwo członkowskie, obszar zgłoszony zmniejsza się do tego limitu.</a:t>
            </a:r>
          </a:p>
          <a:p>
            <a:pPr lvl="0" algn="just">
              <a:buClr>
                <a:srgbClr val="EF2A03"/>
              </a:buClr>
              <a:buFont typeface="Wingdings" pitchFamily="2" charset="2"/>
              <a:buChar char="q"/>
            </a:pPr>
            <a:r>
              <a:rPr lang="pl-PL" sz="1800" b="1" dirty="0" smtClean="0">
                <a:solidFill>
                  <a:srgbClr val="000000"/>
                </a:solidFill>
              </a:rPr>
              <a:t>Skutki:</a:t>
            </a:r>
          </a:p>
          <a:p>
            <a:pPr lvl="1" algn="just">
              <a:buClr>
                <a:srgbClr val="EF2A03"/>
              </a:buClr>
              <a:buFont typeface="Arial" pitchFamily="34" charset="0"/>
              <a:buChar char="•"/>
            </a:pPr>
            <a:r>
              <a:rPr lang="pl-PL" dirty="0" smtClean="0"/>
              <a:t>Szacuje się, że płatność dodatkowa trafi do </a:t>
            </a:r>
            <a:r>
              <a:rPr lang="pl-PL" b="1" dirty="0" smtClean="0"/>
              <a:t>ok. 920 tys. gospodarstw, co stanowi ok. 68% całkowitej liczby beneficjentów płatności bezpośrednich w Polsce.</a:t>
            </a:r>
          </a:p>
          <a:p>
            <a:pPr algn="just">
              <a:buClr>
                <a:srgbClr val="EF2A03"/>
              </a:buClr>
              <a:buFont typeface="Wingdings" pitchFamily="2" charset="2"/>
              <a:buChar char="q"/>
            </a:pPr>
            <a:r>
              <a:rPr lang="pl-PL" sz="1800" b="1" dirty="0" smtClean="0">
                <a:solidFill>
                  <a:srgbClr val="000000"/>
                </a:solidFill>
              </a:rPr>
              <a:t>Przykładowa średnia </a:t>
            </a:r>
            <a:r>
              <a:rPr lang="pl-PL" sz="1800" b="1" dirty="0">
                <a:solidFill>
                  <a:srgbClr val="000000"/>
                </a:solidFill>
              </a:rPr>
              <a:t>stawka </a:t>
            </a:r>
            <a:r>
              <a:rPr lang="pl-PL" sz="1800" b="1" dirty="0" smtClean="0">
                <a:solidFill>
                  <a:srgbClr val="000000"/>
                </a:solidFill>
              </a:rPr>
              <a:t> płatności  (JPO, zazielenienie, dodatkowa) na </a:t>
            </a:r>
            <a:r>
              <a:rPr lang="pl-PL" sz="1800" b="1" dirty="0">
                <a:solidFill>
                  <a:srgbClr val="000000"/>
                </a:solidFill>
              </a:rPr>
              <a:t>gospodarstwo</a:t>
            </a:r>
            <a:r>
              <a:rPr lang="pl-PL" sz="1800" b="1" dirty="0" smtClean="0">
                <a:solidFill>
                  <a:srgbClr val="000000"/>
                </a:solidFill>
              </a:rPr>
              <a:t>: </a:t>
            </a:r>
            <a:endParaRPr lang="pl-PL" sz="1800" b="1" dirty="0">
              <a:solidFill>
                <a:srgbClr val="00B050"/>
              </a:solidFill>
            </a:endParaRPr>
          </a:p>
        </p:txBody>
      </p:sp>
      <p:graphicFrame>
        <p:nvGraphicFramePr>
          <p:cNvPr id="6" name="Tabela 5"/>
          <p:cNvGraphicFramePr>
            <a:graphicFrameLocks noGrp="1"/>
          </p:cNvGraphicFramePr>
          <p:nvPr>
            <p:extLst>
              <p:ext uri="{D42A27DB-BD31-4B8C-83A1-F6EECF244321}">
                <p14:modId xmlns:p14="http://schemas.microsoft.com/office/powerpoint/2010/main" val="1232485103"/>
              </p:ext>
            </p:extLst>
          </p:nvPr>
        </p:nvGraphicFramePr>
        <p:xfrm>
          <a:off x="1259633" y="3861044"/>
          <a:ext cx="6480719" cy="2664303"/>
        </p:xfrm>
        <a:graphic>
          <a:graphicData uri="http://schemas.openxmlformats.org/drawingml/2006/table">
            <a:tbl>
              <a:tblPr firstRow="1" firstCol="1" bandRow="1">
                <a:tableStyleId>{5C22544A-7EE6-4342-B048-85BDC9FD1C3A}</a:tableStyleId>
              </a:tblPr>
              <a:tblGrid>
                <a:gridCol w="2050321"/>
                <a:gridCol w="2205104"/>
                <a:gridCol w="2225294"/>
              </a:tblGrid>
              <a:tr h="449983">
                <a:tc>
                  <a:txBody>
                    <a:bodyPr/>
                    <a:lstStyle/>
                    <a:p>
                      <a:pPr algn="ctr">
                        <a:lnSpc>
                          <a:spcPct val="115000"/>
                        </a:lnSpc>
                        <a:spcAft>
                          <a:spcPts val="0"/>
                        </a:spcAft>
                      </a:pPr>
                      <a:r>
                        <a:rPr lang="pl-PL" sz="1100" dirty="0">
                          <a:effectLst/>
                        </a:rPr>
                        <a:t>Powierzchnia gospodarstwa</a:t>
                      </a:r>
                    </a:p>
                    <a:p>
                      <a:pPr algn="ctr">
                        <a:lnSpc>
                          <a:spcPct val="115000"/>
                        </a:lnSpc>
                        <a:spcAft>
                          <a:spcPts val="0"/>
                        </a:spcAft>
                      </a:pPr>
                      <a:r>
                        <a:rPr lang="pl-PL" sz="1100" dirty="0">
                          <a:effectLst/>
                        </a:rPr>
                        <a:t>(ha)</a:t>
                      </a:r>
                      <a:endParaRPr lang="pl-PL"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100" dirty="0">
                          <a:effectLst/>
                        </a:rPr>
                        <a:t>Kwota </a:t>
                      </a:r>
                      <a:r>
                        <a:rPr lang="pl-PL" sz="1100" dirty="0" smtClean="0">
                          <a:effectLst/>
                        </a:rPr>
                        <a:t>płatności</a:t>
                      </a:r>
                    </a:p>
                    <a:p>
                      <a:pPr algn="ctr">
                        <a:lnSpc>
                          <a:spcPct val="115000"/>
                        </a:lnSpc>
                        <a:spcAft>
                          <a:spcPts val="0"/>
                        </a:spcAft>
                      </a:pPr>
                      <a:r>
                        <a:rPr lang="pl-PL" sz="1100" dirty="0" smtClean="0">
                          <a:effectLst/>
                        </a:rPr>
                        <a:t>(</a:t>
                      </a:r>
                      <a:r>
                        <a:rPr lang="pl-PL" sz="1000" dirty="0" smtClean="0">
                          <a:effectLst/>
                        </a:rPr>
                        <a:t>euro/gospodarstwo)</a:t>
                      </a:r>
                      <a:endParaRPr lang="pl-PL"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100">
                          <a:effectLst/>
                        </a:rPr>
                        <a:t>Średnia stawka płatności</a:t>
                      </a:r>
                    </a:p>
                    <a:p>
                      <a:pPr algn="ctr">
                        <a:lnSpc>
                          <a:spcPct val="115000"/>
                        </a:lnSpc>
                        <a:spcAft>
                          <a:spcPts val="0"/>
                        </a:spcAft>
                      </a:pPr>
                      <a:r>
                        <a:rPr lang="pl-PL" sz="1100">
                          <a:effectLst/>
                        </a:rPr>
                        <a:t>euro/ha</a:t>
                      </a:r>
                      <a:endParaRPr lang="pl-PL" sz="110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3</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smtClean="0">
                          <a:effectLst/>
                        </a:rPr>
                        <a:t>536,4</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latin typeface="Calibri"/>
                          <a:ea typeface="Calibri"/>
                          <a:cs typeface="Times New Roman"/>
                        </a:rPr>
                        <a:t>178,8</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5</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smtClean="0">
                          <a:effectLst/>
                        </a:rPr>
                        <a:t>974,8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latin typeface="Calibri"/>
                          <a:ea typeface="Calibri"/>
                          <a:cs typeface="Times New Roman"/>
                        </a:rPr>
                        <a:t>194,96</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10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a:effectLst/>
                        </a:rPr>
                        <a:t>2 </a:t>
                      </a:r>
                      <a:r>
                        <a:rPr lang="pl-PL" sz="1400" dirty="0" smtClean="0">
                          <a:effectLst/>
                        </a:rPr>
                        <a:t>070,8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207,08</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15</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smtClean="0">
                          <a:effectLst/>
                        </a:rPr>
                        <a:t>3 166,8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211,12</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20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a:effectLst/>
                        </a:rPr>
                        <a:t>4 </a:t>
                      </a:r>
                      <a:r>
                        <a:rPr lang="pl-PL" sz="1400" dirty="0" smtClean="0">
                          <a:effectLst/>
                        </a:rPr>
                        <a:t>262,8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213,14</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30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a:effectLst/>
                        </a:rPr>
                        <a:t>6 </a:t>
                      </a:r>
                      <a:r>
                        <a:rPr lang="pl-PL" sz="1400" dirty="0" smtClean="0">
                          <a:effectLst/>
                        </a:rPr>
                        <a:t>454,8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215,16</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50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a:effectLst/>
                        </a:rPr>
                        <a:t>10 </a:t>
                      </a:r>
                      <a:r>
                        <a:rPr lang="pl-PL" sz="1400" dirty="0" smtClean="0">
                          <a:effectLst/>
                        </a:rPr>
                        <a:t>030,8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200,62</a:t>
                      </a:r>
                      <a:endParaRPr lang="pl-PL" sz="1400" b="1" dirty="0">
                        <a:effectLst/>
                        <a:latin typeface="Calibri"/>
                        <a:ea typeface="Calibri"/>
                        <a:cs typeface="Times New Roman"/>
                      </a:endParaRPr>
                    </a:p>
                  </a:txBody>
                  <a:tcPr marL="68580" marR="68580" marT="0" marB="0"/>
                </a:tc>
              </a:tr>
              <a:tr h="276790">
                <a:tc>
                  <a:txBody>
                    <a:bodyPr/>
                    <a:lstStyle/>
                    <a:p>
                      <a:pPr algn="ctr">
                        <a:lnSpc>
                          <a:spcPct val="115000"/>
                        </a:lnSpc>
                        <a:spcAft>
                          <a:spcPts val="0"/>
                        </a:spcAft>
                      </a:pPr>
                      <a:r>
                        <a:rPr lang="pl-PL" sz="1400" dirty="0">
                          <a:effectLst/>
                        </a:rPr>
                        <a:t>100</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dirty="0" smtClean="0">
                          <a:effectLst/>
                        </a:rPr>
                        <a:t>18</a:t>
                      </a:r>
                      <a:r>
                        <a:rPr lang="pl-PL" sz="1400" baseline="0" dirty="0" smtClean="0">
                          <a:effectLst/>
                        </a:rPr>
                        <a:t> 970,8</a:t>
                      </a:r>
                      <a:endParaRPr lang="pl-PL" sz="14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pl-PL" sz="1400" b="1" dirty="0" smtClean="0">
                          <a:effectLst/>
                        </a:rPr>
                        <a:t>189,71</a:t>
                      </a:r>
                      <a:endParaRPr lang="pl-PL" sz="1400" b="1" dirty="0">
                        <a:effectLst/>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Zmniejszenie jednolitej płatności obszarowej (degresywność)</a:t>
            </a:r>
            <a:endParaRPr lang="pl-PL" dirty="0">
              <a:solidFill>
                <a:srgbClr val="C00000"/>
              </a:solidFill>
            </a:endParaRPr>
          </a:p>
        </p:txBody>
      </p:sp>
      <p:sp>
        <p:nvSpPr>
          <p:cNvPr id="3" name="Symbol zastępczy zawartości 2"/>
          <p:cNvSpPr>
            <a:spLocks noGrp="1"/>
          </p:cNvSpPr>
          <p:nvPr>
            <p:ph idx="1"/>
          </p:nvPr>
        </p:nvSpPr>
        <p:spPr>
          <a:xfrm>
            <a:off x="285720" y="1357298"/>
            <a:ext cx="8201028" cy="5214974"/>
          </a:xfrm>
        </p:spPr>
        <p:txBody>
          <a:bodyPr/>
          <a:lstStyle/>
          <a:p>
            <a:pPr lvl="0" algn="just">
              <a:buClr>
                <a:srgbClr val="EF2A03"/>
              </a:buClr>
              <a:buFont typeface="Wingdings" pitchFamily="2" charset="2"/>
              <a:buChar char="q"/>
            </a:pPr>
            <a:endParaRPr lang="pl-PL" sz="1800" b="1" dirty="0" smtClean="0">
              <a:solidFill>
                <a:srgbClr val="000000"/>
              </a:solidFill>
            </a:endParaRPr>
          </a:p>
          <a:p>
            <a:pPr lvl="0" algn="just">
              <a:buClr>
                <a:srgbClr val="EF2A03"/>
              </a:buClr>
              <a:buFont typeface="Wingdings" pitchFamily="2" charset="2"/>
              <a:buChar char="q"/>
            </a:pPr>
            <a:endParaRPr lang="pl-PL" sz="1800" b="1" dirty="0">
              <a:solidFill>
                <a:srgbClr val="000000"/>
              </a:solidFill>
            </a:endParaRPr>
          </a:p>
          <a:p>
            <a:pPr lvl="0" algn="just">
              <a:buClr>
                <a:srgbClr val="EF2A03"/>
              </a:buClr>
              <a:buFont typeface="Wingdings" pitchFamily="2" charset="2"/>
              <a:buChar char="q"/>
            </a:pPr>
            <a:r>
              <a:rPr lang="pl-PL" sz="2400" dirty="0" smtClean="0">
                <a:solidFill>
                  <a:srgbClr val="000000"/>
                </a:solidFill>
              </a:rPr>
              <a:t>Kwota jednolitej płatności obszarowej objęta redukcją – ponad  </a:t>
            </a:r>
            <a:r>
              <a:rPr lang="pl-PL" sz="2400" b="1" dirty="0" smtClean="0">
                <a:solidFill>
                  <a:srgbClr val="000000"/>
                </a:solidFill>
              </a:rPr>
              <a:t>150 000 euro</a:t>
            </a:r>
          </a:p>
          <a:p>
            <a:pPr lvl="0" algn="just">
              <a:buClr>
                <a:srgbClr val="EF2A03"/>
              </a:buClr>
              <a:buFont typeface="Wingdings" pitchFamily="2" charset="2"/>
              <a:buChar char="q"/>
            </a:pPr>
            <a:r>
              <a:rPr lang="pl-PL" sz="2400" b="1" dirty="0" smtClean="0">
                <a:solidFill>
                  <a:srgbClr val="000000"/>
                </a:solidFill>
              </a:rPr>
              <a:t> </a:t>
            </a:r>
            <a:r>
              <a:rPr lang="pl-PL" sz="2400" dirty="0" smtClean="0">
                <a:solidFill>
                  <a:srgbClr val="000000"/>
                </a:solidFill>
              </a:rPr>
              <a:t>Wysokość redukcji </a:t>
            </a:r>
            <a:r>
              <a:rPr lang="pl-PL" sz="2400" b="1" dirty="0" smtClean="0">
                <a:solidFill>
                  <a:srgbClr val="000000"/>
                </a:solidFill>
              </a:rPr>
              <a:t>– 100 %</a:t>
            </a:r>
          </a:p>
          <a:p>
            <a:pPr lvl="0" algn="just">
              <a:buClr>
                <a:srgbClr val="EF2A03"/>
              </a:buClr>
              <a:buFont typeface="Wingdings" pitchFamily="2" charset="2"/>
              <a:buChar char="q"/>
            </a:pPr>
            <a:r>
              <a:rPr lang="pl-PL" sz="2400" dirty="0" smtClean="0">
                <a:solidFill>
                  <a:srgbClr val="000000"/>
                </a:solidFill>
              </a:rPr>
              <a:t>Kwota uzyskana z tytułu redukcji ok 20 mln euro/rok zwiększa budżet PROW</a:t>
            </a:r>
          </a:p>
          <a:p>
            <a:pPr lvl="0" algn="just">
              <a:buClr>
                <a:srgbClr val="EF2A03"/>
              </a:buClr>
              <a:buFont typeface="Wingdings" pitchFamily="2" charset="2"/>
              <a:buChar char="q"/>
            </a:pPr>
            <a:r>
              <a:rPr lang="pl-PL" sz="2400" dirty="0" smtClean="0">
                <a:solidFill>
                  <a:srgbClr val="000000"/>
                </a:solidFill>
              </a:rPr>
              <a:t>Redukcja obejmie  ok. 150 gospodarstw</a:t>
            </a:r>
          </a:p>
        </p:txBody>
      </p:sp>
    </p:spTree>
    <p:extLst>
      <p:ext uri="{BB962C8B-B14F-4D97-AF65-F5344CB8AC3E}">
        <p14:creationId xmlns:p14="http://schemas.microsoft.com/office/powerpoint/2010/main" val="22763739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System dla małych gospodarstw</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System dla małych gospodarstw (1/6)</a:t>
            </a:r>
            <a:endParaRPr lang="pl-PL" dirty="0">
              <a:solidFill>
                <a:srgbClr val="C00000"/>
              </a:solidFill>
            </a:endParaRPr>
          </a:p>
        </p:txBody>
      </p:sp>
      <p:sp>
        <p:nvSpPr>
          <p:cNvPr id="3" name="Symbol zastępczy zawartości 2"/>
          <p:cNvSpPr>
            <a:spLocks noGrp="1"/>
          </p:cNvSpPr>
          <p:nvPr>
            <p:ph idx="1"/>
          </p:nvPr>
        </p:nvSpPr>
        <p:spPr>
          <a:xfrm>
            <a:off x="285720" y="1357298"/>
            <a:ext cx="8534752" cy="5214974"/>
          </a:xfrm>
        </p:spPr>
        <p:txBody>
          <a:bodyPr/>
          <a:lstStyle/>
          <a:p>
            <a:pPr marL="0" indent="0" algn="just">
              <a:buClr>
                <a:srgbClr val="EF2A03"/>
              </a:buClr>
              <a:buNone/>
            </a:pPr>
            <a:r>
              <a:rPr lang="pl-PL" sz="2400" b="1" dirty="0" smtClean="0"/>
              <a:t>Podstawowe zasady:</a:t>
            </a:r>
          </a:p>
          <a:p>
            <a:pPr marL="331788" algn="just">
              <a:buClr>
                <a:srgbClr val="EF2A03"/>
              </a:buClr>
              <a:buFont typeface="Wingdings" pitchFamily="2" charset="2"/>
              <a:buChar char="q"/>
            </a:pPr>
            <a:r>
              <a:rPr lang="pl-PL" sz="1800" b="1" dirty="0" smtClean="0"/>
              <a:t>Do </a:t>
            </a:r>
            <a:r>
              <a:rPr lang="pl-PL" sz="1800" b="1" dirty="0"/>
              <a:t>systemu dla małych gospodarstw będzie mógł przystąpić każdy rolnik (brak jest ograniczeń w zakresie powierzchni użytków rolnych </a:t>
            </a:r>
            <a:r>
              <a:rPr lang="pl-PL" sz="1800" b="1" dirty="0" smtClean="0"/>
              <a:t/>
            </a:r>
            <a:br>
              <a:rPr lang="pl-PL" sz="1800" b="1" dirty="0" smtClean="0"/>
            </a:br>
            <a:r>
              <a:rPr lang="pl-PL" sz="1800" b="1" dirty="0" smtClean="0"/>
              <a:t>w </a:t>
            </a:r>
            <a:r>
              <a:rPr lang="pl-PL" sz="1800" b="1" dirty="0"/>
              <a:t>gospodarstwie rolnym</a:t>
            </a:r>
            <a:r>
              <a:rPr lang="pl-PL" sz="1800" b="1" dirty="0" smtClean="0"/>
              <a:t>)</a:t>
            </a:r>
          </a:p>
          <a:p>
            <a:pPr marL="331788" algn="just">
              <a:buClr>
                <a:srgbClr val="EF2A03"/>
              </a:buClr>
              <a:buFont typeface="Wingdings" pitchFamily="2" charset="2"/>
              <a:buChar char="q"/>
            </a:pPr>
            <a:r>
              <a:rPr lang="pl-PL" sz="1800" dirty="0"/>
              <a:t>J</a:t>
            </a:r>
            <a:r>
              <a:rPr lang="pl-PL" sz="1800" dirty="0" smtClean="0"/>
              <a:t>eżeli </a:t>
            </a:r>
            <a:r>
              <a:rPr lang="pl-PL" sz="1800" dirty="0"/>
              <a:t>w roku 2015 należna </a:t>
            </a:r>
            <a:r>
              <a:rPr lang="pl-PL" sz="1800" dirty="0" smtClean="0"/>
              <a:t>rolnikowi </a:t>
            </a:r>
            <a:r>
              <a:rPr lang="pl-PL" sz="1800" dirty="0"/>
              <a:t>kwota płatności bezpośrednich wyniesie nie więcej niż równowartość w złotych kwoty 1 250 euro </a:t>
            </a:r>
            <a:r>
              <a:rPr lang="pl-PL" sz="1800" dirty="0" smtClean="0"/>
              <a:t>zostanie on </a:t>
            </a:r>
            <a:r>
              <a:rPr lang="pl-PL" sz="1800" dirty="0"/>
              <a:t>włączony do systemu dla małych gospodarstw </a:t>
            </a:r>
            <a:r>
              <a:rPr lang="pl-PL" sz="1800" b="1" u="sng" dirty="0"/>
              <a:t>automatycznie</a:t>
            </a:r>
            <a:r>
              <a:rPr lang="pl-PL" sz="1800" dirty="0"/>
              <a:t> z zachowaniem możliwości wystąpienia z tego </a:t>
            </a:r>
            <a:r>
              <a:rPr lang="pl-PL" sz="1800" dirty="0" smtClean="0"/>
              <a:t>systemu</a:t>
            </a:r>
          </a:p>
          <a:p>
            <a:pPr marL="331788" algn="just">
              <a:buClr>
                <a:srgbClr val="EF2A03"/>
              </a:buClr>
              <a:buFont typeface="Wingdings" pitchFamily="2" charset="2"/>
              <a:buChar char="q"/>
            </a:pPr>
            <a:r>
              <a:rPr lang="pl-PL" sz="1800" dirty="0"/>
              <a:t>Płatność dla małych gospodarstw będzie określana, jako suma wszystkich płatności bezpośrednich, do otrzymania których rolnik byłby uprawniony w systemie „standardowym” (bez uwzględnienia płatności niezwiązanej do tytoniu), z zastosowaniem maksymalnego limitu 1 250 </a:t>
            </a:r>
            <a:r>
              <a:rPr lang="pl-PL" sz="1800" dirty="0" smtClean="0"/>
              <a:t>euro</a:t>
            </a:r>
            <a:endParaRPr lang="pl-PL" sz="1800" dirty="0"/>
          </a:p>
          <a:p>
            <a:pPr marL="331788" algn="just">
              <a:buClr>
                <a:srgbClr val="EF2A03"/>
              </a:buClr>
              <a:buFont typeface="Wingdings" pitchFamily="2" charset="2"/>
              <a:buChar char="q"/>
            </a:pPr>
            <a:r>
              <a:rPr lang="pl-PL" sz="1800" dirty="0"/>
              <a:t>Płatność ta przysługiwać będzie tylko tym rolnikom, którzy nie podzielili </a:t>
            </a:r>
            <a:r>
              <a:rPr lang="pl-PL" sz="1800" dirty="0" smtClean="0"/>
              <a:t/>
            </a:r>
            <a:br>
              <a:rPr lang="pl-PL" sz="1800" dirty="0" smtClean="0"/>
            </a:br>
            <a:r>
              <a:rPr lang="pl-PL" sz="1800" dirty="0" smtClean="0"/>
              <a:t>(</a:t>
            </a:r>
            <a:r>
              <a:rPr lang="pl-PL" sz="1800" dirty="0"/>
              <a:t>w sposób sztuczny) gospodarstwa po 18.10.2011 r. w celu uzyskania tej </a:t>
            </a:r>
            <a:r>
              <a:rPr lang="pl-PL" sz="1800" dirty="0" smtClean="0"/>
              <a:t>płatności</a:t>
            </a:r>
            <a:endParaRPr lang="pl-PL" sz="1800" dirty="0"/>
          </a:p>
          <a:p>
            <a:pPr marL="446088" lvl="1" indent="11113" algn="just">
              <a:buClr>
                <a:srgbClr val="EF2A03"/>
              </a:buClr>
              <a:buNone/>
            </a:pP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a:spLocks noGrp="1"/>
          </p:cNvSpPr>
          <p:nvPr>
            <p:ph type="title"/>
          </p:nvPr>
        </p:nvSpPr>
        <p:spPr>
          <a:xfrm>
            <a:off x="1187623" y="620713"/>
            <a:ext cx="7268989" cy="950899"/>
          </a:xfrm>
        </p:spPr>
        <p:txBody>
          <a:bodyPr/>
          <a:lstStyle/>
          <a:p>
            <a:r>
              <a:rPr lang="pl-PL" dirty="0" smtClean="0">
                <a:solidFill>
                  <a:srgbClr val="C00000"/>
                </a:solidFill>
              </a:rPr>
              <a:t>Budżet na wybrane płatności (2015-2020) </a:t>
            </a:r>
            <a:br>
              <a:rPr lang="pl-PL" dirty="0" smtClean="0">
                <a:solidFill>
                  <a:srgbClr val="C00000"/>
                </a:solidFill>
              </a:rPr>
            </a:br>
            <a:r>
              <a:rPr lang="pl-PL" dirty="0" smtClean="0">
                <a:solidFill>
                  <a:srgbClr val="C00000"/>
                </a:solidFill>
              </a:rPr>
              <a:t>w mln euro</a:t>
            </a:r>
            <a:br>
              <a:rPr lang="pl-PL" dirty="0" smtClean="0">
                <a:solidFill>
                  <a:srgbClr val="C00000"/>
                </a:solidFill>
              </a:rPr>
            </a:br>
            <a:endParaRPr lang="pl-PL" sz="1400" dirty="0">
              <a:solidFill>
                <a:srgbClr val="C00000"/>
              </a:solidFill>
            </a:endParaRPr>
          </a:p>
        </p:txBody>
      </p:sp>
      <p:graphicFrame>
        <p:nvGraphicFramePr>
          <p:cNvPr id="6" name="Tabela 5"/>
          <p:cNvGraphicFramePr>
            <a:graphicFrameLocks noGrp="1"/>
          </p:cNvGraphicFramePr>
          <p:nvPr/>
        </p:nvGraphicFramePr>
        <p:xfrm>
          <a:off x="571471" y="1428736"/>
          <a:ext cx="8143932" cy="4429154"/>
        </p:xfrm>
        <a:graphic>
          <a:graphicData uri="http://schemas.openxmlformats.org/drawingml/2006/table">
            <a:tbl>
              <a:tblPr/>
              <a:tblGrid>
                <a:gridCol w="2044588"/>
                <a:gridCol w="874285"/>
                <a:gridCol w="707345"/>
                <a:gridCol w="707345"/>
                <a:gridCol w="707345"/>
                <a:gridCol w="707345"/>
                <a:gridCol w="707345"/>
                <a:gridCol w="707345"/>
                <a:gridCol w="980989"/>
              </a:tblGrid>
              <a:tr h="921740">
                <a:tc>
                  <a:txBody>
                    <a:bodyPr/>
                    <a:lstStyle/>
                    <a:p>
                      <a:pPr algn="ctr">
                        <a:spcAft>
                          <a:spcPts val="0"/>
                        </a:spcAft>
                      </a:pPr>
                      <a:r>
                        <a:rPr lang="pl-PL" sz="1400" b="1" dirty="0">
                          <a:solidFill>
                            <a:srgbClr val="76923C"/>
                          </a:solidFill>
                          <a:latin typeface="Calibri"/>
                          <a:ea typeface="Calibri"/>
                          <a:cs typeface="Times New Roman"/>
                        </a:rPr>
                        <a:t>STRUKTURA BUDŻETU PŁATNOŚCI</a:t>
                      </a:r>
                      <a:endParaRPr lang="pl-PL" sz="1400" dirty="0">
                        <a:solidFill>
                          <a:srgbClr val="000000"/>
                        </a:solidFill>
                        <a:latin typeface="Calibri"/>
                        <a:ea typeface="Calibri"/>
                        <a:cs typeface="Calibri"/>
                      </a:endParaRPr>
                    </a:p>
                    <a:p>
                      <a:pPr algn="ctr">
                        <a:spcAft>
                          <a:spcPts val="0"/>
                        </a:spcAft>
                      </a:pPr>
                      <a:r>
                        <a:rPr lang="pl-PL" sz="1400" b="1" dirty="0">
                          <a:solidFill>
                            <a:srgbClr val="76923C"/>
                          </a:solidFill>
                          <a:latin typeface="Calibri"/>
                          <a:ea typeface="Calibri"/>
                          <a:cs typeface="Times New Roman"/>
                        </a:rPr>
                        <a:t>2015-2020</a:t>
                      </a:r>
                      <a:endParaRPr lang="pl-PL" sz="1400" dirty="0">
                        <a:solidFill>
                          <a:srgbClr val="76923C"/>
                        </a:solidFill>
                        <a:latin typeface="Calibri"/>
                        <a:ea typeface="Calibri"/>
                        <a:cs typeface="Times New Roman"/>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Udział </a:t>
                      </a:r>
                      <a:br>
                        <a:rPr lang="pl-PL" sz="1400" b="1">
                          <a:solidFill>
                            <a:srgbClr val="76923C"/>
                          </a:solidFill>
                          <a:latin typeface="Calibri"/>
                          <a:ea typeface="Calibri"/>
                          <a:cs typeface="Times New Roman"/>
                        </a:rPr>
                      </a:br>
                      <a:r>
                        <a:rPr lang="pl-PL" sz="1400" b="1">
                          <a:solidFill>
                            <a:srgbClr val="76923C"/>
                          </a:solidFill>
                          <a:latin typeface="Calibri"/>
                          <a:ea typeface="Calibri"/>
                          <a:cs typeface="Times New Roman"/>
                        </a:rPr>
                        <a:t>w kopercie</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2015</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2016</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2017</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2018</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2019</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2020</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a:solidFill>
                            <a:srgbClr val="76923C"/>
                          </a:solidFill>
                          <a:latin typeface="Calibri"/>
                          <a:ea typeface="Calibri"/>
                          <a:cs typeface="Times New Roman"/>
                        </a:rPr>
                        <a:t>Razem </a:t>
                      </a:r>
                      <a:br>
                        <a:rPr lang="pl-PL" sz="1400" b="1">
                          <a:solidFill>
                            <a:srgbClr val="76923C"/>
                          </a:solidFill>
                          <a:latin typeface="Calibri"/>
                          <a:ea typeface="Calibri"/>
                          <a:cs typeface="Times New Roman"/>
                        </a:rPr>
                      </a:br>
                      <a:r>
                        <a:rPr lang="pl-PL" sz="1400" b="1">
                          <a:solidFill>
                            <a:srgbClr val="76923C"/>
                          </a:solidFill>
                          <a:latin typeface="Calibri"/>
                          <a:ea typeface="Calibri"/>
                          <a:cs typeface="Times New Roman"/>
                        </a:rPr>
                        <a:t>2015-2020</a:t>
                      </a:r>
                      <a:br>
                        <a:rPr lang="pl-PL" sz="1400" b="1">
                          <a:solidFill>
                            <a:srgbClr val="76923C"/>
                          </a:solidFill>
                          <a:latin typeface="Calibri"/>
                          <a:ea typeface="Calibri"/>
                          <a:cs typeface="Times New Roman"/>
                        </a:rPr>
                      </a:b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tcPr>
                </a:tc>
              </a:tr>
              <a:tr h="501059">
                <a:tc>
                  <a:txBody>
                    <a:bodyPr/>
                    <a:lstStyle/>
                    <a:p>
                      <a:pPr>
                        <a:spcAft>
                          <a:spcPts val="0"/>
                        </a:spcAft>
                      </a:pPr>
                      <a:r>
                        <a:rPr lang="pl-PL" sz="1400" b="1">
                          <a:solidFill>
                            <a:srgbClr val="76923C"/>
                          </a:solidFill>
                          <a:latin typeface="Calibri"/>
                          <a:ea typeface="Calibri"/>
                          <a:cs typeface="Times New Roman"/>
                        </a:rPr>
                        <a:t>Całkowita koperta finansowa</a:t>
                      </a:r>
                      <a:endParaRPr lang="pl-PL" sz="1400">
                        <a:solidFill>
                          <a:srgbClr val="000000"/>
                        </a:solidFill>
                        <a:latin typeface="Calibri"/>
                        <a:ea typeface="Calibri"/>
                        <a:cs typeface="Calibri"/>
                      </a:endParaRPr>
                    </a:p>
                  </a:txBody>
                  <a:tcPr marL="68580" marR="68580" marT="0" marB="0">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100%</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3 379</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3 395</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3 412</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3 431</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3 451</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3 062</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c>
                  <a:txBody>
                    <a:bodyPr/>
                    <a:lstStyle/>
                    <a:p>
                      <a:pPr algn="ctr">
                        <a:spcAft>
                          <a:spcPts val="0"/>
                        </a:spcAft>
                      </a:pPr>
                      <a:r>
                        <a:rPr lang="pl-PL" sz="1400" b="1">
                          <a:solidFill>
                            <a:srgbClr val="76923C"/>
                          </a:solidFill>
                          <a:latin typeface="Calibri"/>
                          <a:ea typeface="Calibri"/>
                          <a:cs typeface="Times New Roman"/>
                        </a:rPr>
                        <a:t>20 129</a:t>
                      </a:r>
                      <a:endParaRPr lang="pl-PL" sz="1400">
                        <a:solidFill>
                          <a:srgbClr val="000000"/>
                        </a:solidFill>
                        <a:latin typeface="Calibri"/>
                        <a:ea typeface="Calibri"/>
                        <a:cs typeface="Calibri"/>
                      </a:endParaRPr>
                    </a:p>
                  </a:txBody>
                  <a:tcPr marL="68580" marR="68580" marT="0" marB="0" anchor="ctr">
                    <a:lnL>
                      <a:noFill/>
                    </a:lnL>
                    <a:lnR>
                      <a:noFill/>
                    </a:lnR>
                    <a:lnT w="12700" cap="flat" cmpd="sng" algn="ctr">
                      <a:solidFill>
                        <a:srgbClr val="9BBB59"/>
                      </a:solidFill>
                      <a:prstDash val="solid"/>
                      <a:round/>
                      <a:headEnd type="none" w="med" len="med"/>
                      <a:tailEnd type="none" w="med" len="med"/>
                    </a:lnT>
                    <a:lnB>
                      <a:noFill/>
                    </a:lnB>
                    <a:solidFill>
                      <a:srgbClr val="E6EED5"/>
                    </a:solidFill>
                  </a:tcPr>
                </a:tc>
              </a:tr>
              <a:tr h="501059">
                <a:tc>
                  <a:txBody>
                    <a:bodyPr/>
                    <a:lstStyle/>
                    <a:p>
                      <a:pPr>
                        <a:spcAft>
                          <a:spcPts val="0"/>
                        </a:spcAft>
                      </a:pPr>
                      <a:r>
                        <a:rPr lang="pl-PL" sz="1400" b="1">
                          <a:solidFill>
                            <a:srgbClr val="76923C"/>
                          </a:solidFill>
                          <a:latin typeface="Calibri"/>
                          <a:ea typeface="Calibri"/>
                          <a:cs typeface="Times New Roman"/>
                        </a:rPr>
                        <a:t>Jednolita Płatność Obszarowa (JPO)</a:t>
                      </a:r>
                      <a:endParaRPr lang="pl-PL" sz="1400">
                        <a:solidFill>
                          <a:srgbClr val="000000"/>
                        </a:solidFill>
                        <a:latin typeface="Calibri"/>
                        <a:ea typeface="Calibri"/>
                        <a:cs typeface="Calibri"/>
                      </a:endParaRPr>
                    </a:p>
                  </a:txBody>
                  <a:tcPr marL="68580" marR="68580" marT="0" marB="0">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44,7%</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1 510</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1 518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1 525</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1 534</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1 542</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1 368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b="1">
                          <a:solidFill>
                            <a:srgbClr val="76923C"/>
                          </a:solidFill>
                          <a:latin typeface="Calibri"/>
                          <a:ea typeface="Calibri"/>
                          <a:cs typeface="Times New Roman"/>
                        </a:rPr>
                        <a:t>8 998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r>
              <a:tr h="501059">
                <a:tc>
                  <a:txBody>
                    <a:bodyPr/>
                    <a:lstStyle/>
                    <a:p>
                      <a:pPr>
                        <a:spcAft>
                          <a:spcPts val="0"/>
                        </a:spcAft>
                      </a:pPr>
                      <a:r>
                        <a:rPr lang="pl-PL" sz="1400" b="1">
                          <a:solidFill>
                            <a:srgbClr val="76923C"/>
                          </a:solidFill>
                          <a:latin typeface="Calibri"/>
                          <a:ea typeface="Calibri"/>
                          <a:cs typeface="Times New Roman"/>
                        </a:rPr>
                        <a:t>Płatność z tytułu zazieleniania</a:t>
                      </a:r>
                      <a:endParaRPr lang="pl-PL" sz="1400">
                        <a:solidFill>
                          <a:srgbClr val="000000"/>
                        </a:solidFill>
                        <a:latin typeface="Calibri"/>
                        <a:ea typeface="Calibri"/>
                        <a:cs typeface="Calibri"/>
                      </a:endParaRPr>
                    </a:p>
                  </a:txBody>
                  <a:tcPr marL="68580" marR="68580" marT="0" marB="0">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30%</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1 014</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1 019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1 024</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1 029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1 035</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918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b="1">
                          <a:solidFill>
                            <a:srgbClr val="76923C"/>
                          </a:solidFill>
                          <a:latin typeface="Calibri"/>
                          <a:ea typeface="Calibri"/>
                          <a:cs typeface="Times New Roman"/>
                        </a:rPr>
                        <a:t>6 039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r>
              <a:tr h="1002119">
                <a:tc>
                  <a:txBody>
                    <a:bodyPr/>
                    <a:lstStyle/>
                    <a:p>
                      <a:pPr>
                        <a:spcAft>
                          <a:spcPts val="0"/>
                        </a:spcAft>
                      </a:pPr>
                      <a:r>
                        <a:rPr lang="pl-PL" sz="1400" b="1" dirty="0">
                          <a:solidFill>
                            <a:srgbClr val="76923C"/>
                          </a:solidFill>
                          <a:latin typeface="Calibri"/>
                          <a:ea typeface="Calibri"/>
                          <a:cs typeface="Times New Roman"/>
                        </a:rPr>
                        <a:t>Płatności związane </a:t>
                      </a:r>
                      <a:r>
                        <a:rPr lang="pl-PL" sz="1400" dirty="0">
                          <a:solidFill>
                            <a:srgbClr val="76923C"/>
                          </a:solidFill>
                          <a:latin typeface="Calibri"/>
                          <a:ea typeface="Calibri"/>
                          <a:cs typeface="Times New Roman"/>
                        </a:rPr>
                        <a:t/>
                      </a:r>
                      <a:br>
                        <a:rPr lang="pl-PL" sz="1400" dirty="0">
                          <a:solidFill>
                            <a:srgbClr val="76923C"/>
                          </a:solidFill>
                          <a:latin typeface="Calibri"/>
                          <a:ea typeface="Calibri"/>
                          <a:cs typeface="Times New Roman"/>
                        </a:rPr>
                      </a:br>
                      <a:r>
                        <a:rPr lang="pl-PL" sz="1400" b="1" dirty="0">
                          <a:solidFill>
                            <a:srgbClr val="76923C"/>
                          </a:solidFill>
                          <a:latin typeface="Calibri"/>
                          <a:ea typeface="Calibri"/>
                          <a:cs typeface="Times New Roman"/>
                        </a:rPr>
                        <a:t>z produkcją łącznie</a:t>
                      </a:r>
                      <a:endParaRPr lang="pl-PL" sz="1400" dirty="0">
                        <a:solidFill>
                          <a:srgbClr val="000000"/>
                        </a:solidFill>
                        <a:latin typeface="Calibri"/>
                        <a:ea typeface="Calibri"/>
                        <a:cs typeface="Calibri"/>
                      </a:endParaRPr>
                    </a:p>
                    <a:p>
                      <a:pPr>
                        <a:spcAft>
                          <a:spcPts val="0"/>
                        </a:spcAft>
                      </a:pPr>
                      <a:r>
                        <a:rPr lang="pl-PL" sz="1400" b="1" i="1" dirty="0">
                          <a:solidFill>
                            <a:srgbClr val="76923C"/>
                          </a:solidFill>
                          <a:latin typeface="Calibri"/>
                          <a:ea typeface="Calibri"/>
                          <a:cs typeface="Times New Roman"/>
                        </a:rPr>
                        <a:t>(*w tym 2% na wysokobiałkowe)</a:t>
                      </a:r>
                      <a:endParaRPr lang="pl-PL" sz="1400" dirty="0">
                        <a:solidFill>
                          <a:srgbClr val="000000"/>
                        </a:solidFill>
                        <a:latin typeface="Calibri"/>
                        <a:ea typeface="Calibri"/>
                        <a:cs typeface="Calibri"/>
                      </a:endParaRPr>
                    </a:p>
                  </a:txBody>
                  <a:tcPr marL="68580" marR="68580" marT="0" marB="0">
                    <a:lnL>
                      <a:noFill/>
                    </a:lnL>
                    <a:lnR>
                      <a:noFill/>
                    </a:lnR>
                    <a:lnT>
                      <a:noFill/>
                    </a:lnT>
                    <a:lnB>
                      <a:noFill/>
                    </a:lnB>
                  </a:tcPr>
                </a:tc>
                <a:tc>
                  <a:txBody>
                    <a:bodyPr/>
                    <a:lstStyle/>
                    <a:p>
                      <a:pPr algn="ctr">
                        <a:spcAft>
                          <a:spcPts val="0"/>
                        </a:spcAft>
                      </a:pPr>
                      <a:r>
                        <a:rPr lang="pl-PL" sz="1400" dirty="0">
                          <a:solidFill>
                            <a:srgbClr val="76923C"/>
                          </a:solidFill>
                          <a:latin typeface="Calibri"/>
                          <a:ea typeface="Calibri"/>
                          <a:cs typeface="Times New Roman"/>
                        </a:rPr>
                        <a:t>15%*</a:t>
                      </a:r>
                      <a:endParaRPr lang="pl-PL" sz="1400" dirty="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507</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509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512</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515</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518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a:solidFill>
                            <a:srgbClr val="76923C"/>
                          </a:solidFill>
                          <a:latin typeface="Calibri"/>
                          <a:ea typeface="Calibri"/>
                          <a:cs typeface="Times New Roman"/>
                        </a:rPr>
                        <a:t>459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c>
                  <a:txBody>
                    <a:bodyPr/>
                    <a:lstStyle/>
                    <a:p>
                      <a:pPr algn="ctr">
                        <a:spcAft>
                          <a:spcPts val="0"/>
                        </a:spcAft>
                      </a:pPr>
                      <a:r>
                        <a:rPr lang="pl-PL" sz="1400" b="1">
                          <a:solidFill>
                            <a:srgbClr val="76923C"/>
                          </a:solidFill>
                          <a:latin typeface="Calibri"/>
                          <a:ea typeface="Calibri"/>
                          <a:cs typeface="Times New Roman"/>
                        </a:rPr>
                        <a:t>3 019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tcPr>
                </a:tc>
              </a:tr>
              <a:tr h="501059">
                <a:tc>
                  <a:txBody>
                    <a:bodyPr/>
                    <a:lstStyle/>
                    <a:p>
                      <a:pPr>
                        <a:spcAft>
                          <a:spcPts val="0"/>
                        </a:spcAft>
                      </a:pPr>
                      <a:r>
                        <a:rPr lang="pl-PL" sz="1400" b="1">
                          <a:solidFill>
                            <a:srgbClr val="76923C"/>
                          </a:solidFill>
                          <a:latin typeface="Calibri"/>
                          <a:ea typeface="Calibri"/>
                          <a:cs typeface="Times New Roman"/>
                        </a:rPr>
                        <a:t>Płatność dla młodych rolników (maks. poziom)</a:t>
                      </a:r>
                      <a:endParaRPr lang="pl-PL" sz="1400">
                        <a:solidFill>
                          <a:srgbClr val="000000"/>
                        </a:solidFill>
                        <a:latin typeface="Calibri"/>
                        <a:ea typeface="Calibri"/>
                        <a:cs typeface="Calibri"/>
                      </a:endParaRPr>
                    </a:p>
                  </a:txBody>
                  <a:tcPr marL="68580" marR="68580" marT="0" marB="0">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2%</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68</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69</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a:solidFill>
                            <a:srgbClr val="76923C"/>
                          </a:solidFill>
                          <a:latin typeface="Calibri"/>
                          <a:ea typeface="Calibri"/>
                          <a:cs typeface="Times New Roman"/>
                        </a:rPr>
                        <a:t>61</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c>
                  <a:txBody>
                    <a:bodyPr/>
                    <a:lstStyle/>
                    <a:p>
                      <a:pPr algn="ctr">
                        <a:spcAft>
                          <a:spcPts val="0"/>
                        </a:spcAft>
                      </a:pPr>
                      <a:r>
                        <a:rPr lang="pl-PL" sz="1400" b="1">
                          <a:solidFill>
                            <a:srgbClr val="76923C"/>
                          </a:solidFill>
                          <a:latin typeface="Calibri"/>
                          <a:ea typeface="Calibri"/>
                          <a:cs typeface="Times New Roman"/>
                        </a:rPr>
                        <a:t>403</a:t>
                      </a:r>
                      <a:endParaRPr lang="pl-PL" sz="1400">
                        <a:solidFill>
                          <a:srgbClr val="000000"/>
                        </a:solidFill>
                        <a:latin typeface="Calibri"/>
                        <a:ea typeface="Calibri"/>
                        <a:cs typeface="Calibri"/>
                      </a:endParaRPr>
                    </a:p>
                  </a:txBody>
                  <a:tcPr marL="68580" marR="68580" marT="0" marB="0" anchor="ctr">
                    <a:lnL>
                      <a:noFill/>
                    </a:lnL>
                    <a:lnR>
                      <a:noFill/>
                    </a:lnR>
                    <a:lnT>
                      <a:noFill/>
                    </a:lnT>
                    <a:lnB>
                      <a:noFill/>
                    </a:lnB>
                    <a:solidFill>
                      <a:srgbClr val="E6EED5"/>
                    </a:solidFill>
                  </a:tcPr>
                </a:tc>
              </a:tr>
              <a:tr h="501059">
                <a:tc>
                  <a:txBody>
                    <a:bodyPr/>
                    <a:lstStyle/>
                    <a:p>
                      <a:pPr>
                        <a:spcAft>
                          <a:spcPts val="0"/>
                        </a:spcAft>
                      </a:pPr>
                      <a:r>
                        <a:rPr lang="pl-PL" sz="1400" b="1">
                          <a:solidFill>
                            <a:srgbClr val="76923C"/>
                          </a:solidFill>
                          <a:latin typeface="Calibri"/>
                          <a:ea typeface="Calibri"/>
                          <a:cs typeface="Times New Roman"/>
                        </a:rPr>
                        <a:t>Płatność dodatkowa (redystrybucyjna)</a:t>
                      </a:r>
                      <a:endParaRPr lang="pl-PL" sz="1400">
                        <a:solidFill>
                          <a:srgbClr val="000000"/>
                        </a:solidFill>
                        <a:latin typeface="Calibri"/>
                        <a:ea typeface="Calibri"/>
                        <a:cs typeface="Calibri"/>
                      </a:endParaRPr>
                    </a:p>
                  </a:txBody>
                  <a:tcPr marL="68580" marR="68580" marT="0" marB="0">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8,3%</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280</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282</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283</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285</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286</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a:solidFill>
                            <a:srgbClr val="76923C"/>
                          </a:solidFill>
                          <a:latin typeface="Calibri"/>
                          <a:ea typeface="Calibri"/>
                          <a:cs typeface="Times New Roman"/>
                        </a:rPr>
                        <a:t>254</a:t>
                      </a:r>
                      <a:endParaRPr lang="pl-PL" sz="140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c>
                  <a:txBody>
                    <a:bodyPr/>
                    <a:lstStyle/>
                    <a:p>
                      <a:pPr algn="ctr">
                        <a:spcAft>
                          <a:spcPts val="0"/>
                        </a:spcAft>
                      </a:pPr>
                      <a:r>
                        <a:rPr lang="pl-PL" sz="1400" b="1" dirty="0">
                          <a:solidFill>
                            <a:srgbClr val="76923C"/>
                          </a:solidFill>
                          <a:latin typeface="Calibri"/>
                          <a:ea typeface="Calibri"/>
                          <a:cs typeface="Times New Roman"/>
                        </a:rPr>
                        <a:t>1 671</a:t>
                      </a:r>
                      <a:endParaRPr lang="pl-PL" sz="1400" dirty="0">
                        <a:solidFill>
                          <a:srgbClr val="000000"/>
                        </a:solidFill>
                        <a:latin typeface="Calibri"/>
                        <a:ea typeface="Calibri"/>
                        <a:cs typeface="Calibri"/>
                      </a:endParaRPr>
                    </a:p>
                  </a:txBody>
                  <a:tcPr marL="68580" marR="68580" marT="0" marB="0" anchor="ctr">
                    <a:lnL>
                      <a:noFill/>
                    </a:lnL>
                    <a:lnR>
                      <a:noFill/>
                    </a:lnR>
                    <a:lnT>
                      <a:noFill/>
                    </a:lnT>
                    <a:lnB w="12700" cap="flat" cmpd="sng" algn="ctr">
                      <a:solidFill>
                        <a:srgbClr val="9BBB59"/>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48681"/>
            <a:ext cx="7772400" cy="792087"/>
          </a:xfrm>
        </p:spPr>
        <p:txBody>
          <a:bodyPr/>
          <a:lstStyle/>
          <a:p>
            <a:r>
              <a:rPr lang="pl-PL" dirty="0">
                <a:solidFill>
                  <a:srgbClr val="C00000"/>
                </a:solidFill>
              </a:rPr>
              <a:t>System dla małych gospodarstw </a:t>
            </a:r>
            <a:r>
              <a:rPr lang="pl-PL" dirty="0" smtClean="0">
                <a:solidFill>
                  <a:srgbClr val="C00000"/>
                </a:solidFill>
              </a:rPr>
              <a:t>(2/6)</a:t>
            </a:r>
            <a:endParaRPr lang="pl-PL" dirty="0"/>
          </a:p>
        </p:txBody>
      </p:sp>
      <p:sp>
        <p:nvSpPr>
          <p:cNvPr id="3" name="Podtytuł 2"/>
          <p:cNvSpPr>
            <a:spLocks noGrp="1"/>
          </p:cNvSpPr>
          <p:nvPr>
            <p:ph type="subTitle" idx="1"/>
          </p:nvPr>
        </p:nvSpPr>
        <p:spPr>
          <a:xfrm>
            <a:off x="251520" y="1484784"/>
            <a:ext cx="8568952" cy="4896544"/>
          </a:xfrm>
        </p:spPr>
        <p:txBody>
          <a:bodyPr/>
          <a:lstStyle/>
          <a:p>
            <a:pPr marL="342900" indent="-342900" algn="just">
              <a:buClr>
                <a:srgbClr val="FF0000"/>
              </a:buClr>
              <a:buFont typeface="Wingdings" pitchFamily="2" charset="2"/>
              <a:buChar char="q"/>
            </a:pPr>
            <a:r>
              <a:rPr lang="pl-PL" b="1" dirty="0"/>
              <a:t>Do systemu dla małych gospodarstw mogą również przystąpić rolnicy, których kwota płatności bezpośrednich przekracza równowartość w złotych kwoty 1 250 euro, pod warunkiem, że:</a:t>
            </a:r>
          </a:p>
          <a:p>
            <a:pPr marL="800100" lvl="1" indent="-342900" algn="just">
              <a:buClr>
                <a:srgbClr val="FF0000"/>
              </a:buClr>
              <a:buFont typeface="Wingdings" pitchFamily="2" charset="2"/>
              <a:buChar char="§"/>
            </a:pPr>
            <a:r>
              <a:rPr lang="pl-PL" sz="1800" dirty="0"/>
              <a:t>złożą w roku 2015 wniosek o przyznanie płatności, w którym wnioskować będą o włączenie do systemu dla małych gospodarstw lub złożą w terminie do dnia 9 czerwca 2015 r. odrębny wniosek o włączenie do tego </a:t>
            </a:r>
            <a:r>
              <a:rPr lang="pl-PL" sz="1800" dirty="0" smtClean="0"/>
              <a:t>systemu</a:t>
            </a:r>
            <a:endParaRPr lang="pl-PL" sz="1800" dirty="0"/>
          </a:p>
          <a:p>
            <a:pPr marL="800100" lvl="1" indent="-342900" algn="just">
              <a:buClr>
                <a:srgbClr val="FF0000"/>
              </a:buClr>
              <a:buFont typeface="Wingdings" pitchFamily="2" charset="2"/>
              <a:buChar char="§"/>
            </a:pPr>
            <a:r>
              <a:rPr lang="pl-PL" sz="1800" dirty="0"/>
              <a:t>spełnią minimalne wymogi dla przyznania płatności bezpośrednich (1 ha lub 200 euro</a:t>
            </a:r>
            <a:r>
              <a:rPr lang="pl-PL" sz="1800" dirty="0" smtClean="0"/>
              <a:t>)</a:t>
            </a:r>
            <a:endParaRPr lang="pl-PL" sz="1800" dirty="0"/>
          </a:p>
          <a:p>
            <a:pPr marL="800100" lvl="1" indent="-342900" algn="just">
              <a:buClr>
                <a:srgbClr val="FF0000"/>
              </a:buClr>
              <a:buFont typeface="Wingdings" pitchFamily="2" charset="2"/>
              <a:buChar char="§"/>
            </a:pPr>
            <a:r>
              <a:rPr lang="pl-PL" sz="1800" dirty="0"/>
              <a:t>spełnią warunki określone dla poszczególnych płatności, o które wnioskują w roku 2015 (tj. jednolitej płatności obszarowej, płatności dla młodych rolnika, płatności dodatkowej, wsparcia powiązanego z produkcją</a:t>
            </a:r>
            <a:r>
              <a:rPr lang="pl-PL" sz="1800" dirty="0" smtClean="0"/>
              <a:t>)</a:t>
            </a:r>
            <a:endParaRPr lang="pl-PL" sz="1800" dirty="0"/>
          </a:p>
          <a:p>
            <a:endParaRPr lang="pl-PL" dirty="0"/>
          </a:p>
        </p:txBody>
      </p:sp>
    </p:spTree>
    <p:extLst>
      <p:ext uri="{BB962C8B-B14F-4D97-AF65-F5344CB8AC3E}">
        <p14:creationId xmlns:p14="http://schemas.microsoft.com/office/powerpoint/2010/main" val="32084793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System dla małych gospodarstw (3/6)</a:t>
            </a:r>
            <a:endParaRPr lang="pl-PL" dirty="0">
              <a:solidFill>
                <a:srgbClr val="C00000"/>
              </a:solidFill>
            </a:endParaRPr>
          </a:p>
        </p:txBody>
      </p:sp>
      <p:sp>
        <p:nvSpPr>
          <p:cNvPr id="3" name="Symbol zastępczy zawartości 2"/>
          <p:cNvSpPr>
            <a:spLocks noGrp="1"/>
          </p:cNvSpPr>
          <p:nvPr>
            <p:ph idx="1"/>
          </p:nvPr>
        </p:nvSpPr>
        <p:spPr>
          <a:xfrm>
            <a:off x="285720" y="1357298"/>
            <a:ext cx="8606760" cy="5214974"/>
          </a:xfrm>
        </p:spPr>
        <p:txBody>
          <a:bodyPr/>
          <a:lstStyle/>
          <a:p>
            <a:pPr lvl="0" algn="just">
              <a:buClr>
                <a:srgbClr val="EF2A03"/>
              </a:buClr>
              <a:buFont typeface="Wingdings" pitchFamily="2" charset="2"/>
              <a:buChar char="q"/>
            </a:pPr>
            <a:r>
              <a:rPr lang="pl-PL" sz="1800" b="1" dirty="0" smtClean="0">
                <a:solidFill>
                  <a:srgbClr val="000000"/>
                </a:solidFill>
              </a:rPr>
              <a:t>Rolnicy uczestniczący w systemie dla małych gospodarstw, zwolnieni są:</a:t>
            </a:r>
          </a:p>
          <a:p>
            <a:pPr lvl="1" algn="just">
              <a:buClr>
                <a:srgbClr val="EF2A03"/>
              </a:buClr>
              <a:buFont typeface="Arial" pitchFamily="34" charset="0"/>
              <a:buChar char="•"/>
            </a:pPr>
            <a:r>
              <a:rPr lang="pl-PL" sz="2000" dirty="0" smtClean="0"/>
              <a:t>z obowiązkowych praktyk zazielenienia (TUZ, dywersyfikacja upraw, obszary proekologiczne) bez utraty prawa do uzyskania płatności za zazielenienie</a:t>
            </a:r>
          </a:p>
          <a:p>
            <a:pPr lvl="1" algn="just">
              <a:buClr>
                <a:srgbClr val="EF2A03"/>
              </a:buClr>
              <a:buFont typeface="Arial" pitchFamily="34" charset="0"/>
              <a:buChar char="•"/>
            </a:pPr>
            <a:r>
              <a:rPr lang="pl-PL" sz="2000" dirty="0" smtClean="0"/>
              <a:t>z kontroli w ramach zasad wzajemnej zgodności</a:t>
            </a:r>
          </a:p>
          <a:p>
            <a:pPr lvl="1" algn="just">
              <a:buClr>
                <a:srgbClr val="EF2A03"/>
              </a:buClr>
              <a:buFont typeface="Arial" pitchFamily="34" charset="0"/>
              <a:buChar char="•"/>
            </a:pPr>
            <a:r>
              <a:rPr lang="pl-PL" sz="2000" dirty="0" smtClean="0"/>
              <a:t>z ewentualnych kar administracyjnych z tytułu tzw. niezgłoszenia wszystkich działek rolnych w gospodarstwie</a:t>
            </a:r>
          </a:p>
          <a:p>
            <a:pPr marL="457200" lvl="1" indent="0" algn="just">
              <a:buClr>
                <a:srgbClr val="EF2A03"/>
              </a:buClr>
              <a:buNone/>
            </a:pPr>
            <a:endParaRPr lang="pl-PL" sz="2000" dirty="0" smtClean="0"/>
          </a:p>
          <a:p>
            <a:pPr lvl="1" algn="just">
              <a:buClr>
                <a:srgbClr val="EF2A03"/>
              </a:buClr>
            </a:pPr>
            <a:r>
              <a:rPr lang="pl-PL" sz="2000" dirty="0" smtClean="0"/>
              <a:t>przystąpienie do systemu, wiąże się z korzyścią</a:t>
            </a:r>
            <a:r>
              <a:rPr lang="pl-PL" sz="2000" dirty="0"/>
              <a:t> </a:t>
            </a:r>
            <a:r>
              <a:rPr lang="pl-PL" sz="2000" dirty="0" smtClean="0"/>
              <a:t>zwolnienia </a:t>
            </a:r>
            <a:br>
              <a:rPr lang="pl-PL" sz="2000" dirty="0" smtClean="0"/>
            </a:br>
            <a:r>
              <a:rPr lang="pl-PL" sz="2000" dirty="0" smtClean="0"/>
              <a:t>z publikacji </a:t>
            </a:r>
            <a:r>
              <a:rPr lang="pl-PL" sz="2000" dirty="0"/>
              <a:t>o beneficjentach płatności w ramach przepisów </a:t>
            </a:r>
            <a:r>
              <a:rPr lang="pl-PL" sz="2000" dirty="0" smtClean="0"/>
              <a:t/>
            </a:r>
            <a:br>
              <a:rPr lang="pl-PL" sz="2000" dirty="0" smtClean="0"/>
            </a:br>
            <a:r>
              <a:rPr lang="pl-PL" sz="2000" dirty="0" smtClean="0"/>
              <a:t>o </a:t>
            </a:r>
            <a:r>
              <a:rPr lang="pl-PL" sz="2000" dirty="0"/>
              <a:t>przejrzystości wsparcia unijnego, w przypadku, w którym kwota otrzymanej pomocy z funduszy rolniczych Unii nie przekroczy progu </a:t>
            </a:r>
            <a:r>
              <a:rPr lang="pl-PL" sz="2000" dirty="0" smtClean="0"/>
              <a:t/>
            </a:r>
            <a:br>
              <a:rPr lang="pl-PL" sz="2000" dirty="0" smtClean="0"/>
            </a:br>
            <a:r>
              <a:rPr lang="pl-PL" sz="2000" dirty="0" smtClean="0"/>
              <a:t>1 </a:t>
            </a:r>
            <a:r>
              <a:rPr lang="pl-PL" sz="2000" dirty="0"/>
              <a:t>250 </a:t>
            </a:r>
            <a:r>
              <a:rPr lang="pl-PL" sz="2000" dirty="0" smtClean="0"/>
              <a:t>euro</a:t>
            </a:r>
            <a:endParaRPr lang="pl-PL" sz="2000" dirty="0"/>
          </a:p>
          <a:p>
            <a:pPr marL="446088" lvl="1" indent="11113" algn="just">
              <a:buClr>
                <a:srgbClr val="EF2A03"/>
              </a:buClr>
              <a:buNone/>
            </a:pPr>
            <a:r>
              <a:rPr lang="pl-PL" dirty="0" smtClean="0"/>
              <a:t/>
            </a:r>
            <a:br>
              <a:rPr lang="pl-PL" dirty="0" smtClean="0"/>
            </a:br>
            <a:endParaRPr lang="pl-PL" dirty="0" smtClean="0"/>
          </a:p>
          <a:p>
            <a:pPr lvl="1" algn="just">
              <a:buClr>
                <a:srgbClr val="EF2A03"/>
              </a:buClr>
              <a:buNone/>
            </a:pPr>
            <a:endParaRPr lang="pl-PL"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196752"/>
            <a:ext cx="8496944" cy="5184576"/>
          </a:xfrm>
        </p:spPr>
        <p:txBody>
          <a:bodyPr/>
          <a:lstStyle/>
          <a:p>
            <a:pPr algn="just">
              <a:buClr>
                <a:srgbClr val="FF0000"/>
              </a:buClr>
              <a:buFont typeface="Wingdings" pitchFamily="2" charset="2"/>
              <a:buChar char="q"/>
            </a:pPr>
            <a:r>
              <a:rPr lang="pl-PL" sz="1700" dirty="0"/>
              <a:t>W </a:t>
            </a:r>
            <a:r>
              <a:rPr lang="pl-PL" sz="1700" dirty="0" smtClean="0"/>
              <a:t>przypadku </a:t>
            </a:r>
            <a:r>
              <a:rPr lang="pl-PL" sz="1700" b="1" dirty="0" smtClean="0"/>
              <a:t>przekazania gospodarstwa rolnego do dnia 31 maja, śmierci rolnika  w okresie od dnia złożenia wniosku do dnia doręczenia decyzji albo rozwiązania/przekształcenia/wystąpienia innego zdarzenia prawnego, w wyniku którego nastąpiło następstwo prawne w okresie od dnia złożenia wniosku do dnia doręczenia decyzji, </a:t>
            </a:r>
            <a:r>
              <a:rPr lang="pl-PL" sz="1700" dirty="0"/>
              <a:t>jeżeli przejmujący, spadkobierca albo następca prawny </a:t>
            </a:r>
            <a:r>
              <a:rPr lang="pl-PL" sz="1700" u="sng" dirty="0">
                <a:solidFill>
                  <a:srgbClr val="FF0000"/>
                </a:solidFill>
              </a:rPr>
              <a:t>nie uczestniczy</a:t>
            </a:r>
            <a:r>
              <a:rPr lang="pl-PL" sz="1700" dirty="0">
                <a:solidFill>
                  <a:srgbClr val="FF0000"/>
                </a:solidFill>
              </a:rPr>
              <a:t> </a:t>
            </a:r>
            <a:r>
              <a:rPr lang="pl-PL" sz="1700" dirty="0"/>
              <a:t>w systemie dla małych gospodarstw, do gospodarstwa powstałego w wyniku połączenia gospodarstwa przekazywanego i posiadanego przez przejmującego, spadkobiercę albo następcę prawnego stosuje się:</a:t>
            </a:r>
          </a:p>
          <a:p>
            <a:pPr marL="800100" lvl="0" algn="just">
              <a:buClr>
                <a:srgbClr val="FF0000"/>
              </a:buClr>
              <a:buFont typeface="Wingdings" pitchFamily="2" charset="2"/>
              <a:buChar char="ü"/>
            </a:pPr>
            <a:r>
              <a:rPr lang="pl-PL" sz="1700" dirty="0" smtClean="0"/>
              <a:t>następujące limity </a:t>
            </a:r>
            <a:r>
              <a:rPr lang="pl-PL" sz="1700" dirty="0"/>
              <a:t>i </a:t>
            </a:r>
            <a:r>
              <a:rPr lang="pl-PL" sz="1700" dirty="0" smtClean="0"/>
              <a:t>progi określone dla: </a:t>
            </a:r>
          </a:p>
          <a:p>
            <a:pPr marL="1163638" lvl="0" algn="just">
              <a:buClr>
                <a:srgbClr val="FF0000"/>
              </a:buClr>
              <a:buFont typeface="Cambria" pitchFamily="18" charset="0"/>
              <a:buChar char="‒"/>
            </a:pPr>
            <a:r>
              <a:rPr lang="pl-PL" sz="1700" dirty="0"/>
              <a:t>r</a:t>
            </a:r>
            <a:r>
              <a:rPr lang="pl-PL" sz="1700" dirty="0" smtClean="0"/>
              <a:t>olnik aktywny zawodowo – kwota płatności max. 5000 euro,  </a:t>
            </a:r>
          </a:p>
          <a:p>
            <a:pPr marL="1163638" lvl="0" algn="just">
              <a:buClr>
                <a:srgbClr val="FF0000"/>
              </a:buClr>
              <a:buFont typeface="Cambria" pitchFamily="18" charset="0"/>
              <a:buChar char="‒"/>
            </a:pPr>
            <a:r>
              <a:rPr lang="pl-PL" sz="1700" dirty="0"/>
              <a:t>p</a:t>
            </a:r>
            <a:r>
              <a:rPr lang="pl-PL" sz="1700" dirty="0" smtClean="0"/>
              <a:t>łatność dla młodych rolników – płatność do powierzchni max. 50 ha,</a:t>
            </a:r>
          </a:p>
          <a:p>
            <a:pPr marL="1163638" lvl="0" algn="just">
              <a:buClr>
                <a:srgbClr val="FF0000"/>
              </a:buClr>
              <a:buFont typeface="Cambria" pitchFamily="18" charset="0"/>
              <a:buChar char="‒"/>
            </a:pPr>
            <a:r>
              <a:rPr lang="pl-PL" sz="1700" dirty="0" smtClean="0"/>
              <a:t>płatność dodatkowa – płatność do powierzchni w granicach 3-30 ha</a:t>
            </a:r>
          </a:p>
          <a:p>
            <a:pPr marL="1163638" lvl="0" algn="just">
              <a:buClr>
                <a:srgbClr val="FF0000"/>
              </a:buClr>
              <a:buFont typeface="Cambria" pitchFamily="18" charset="0"/>
              <a:buChar char="‒"/>
            </a:pPr>
            <a:r>
              <a:rPr lang="pl-PL" sz="1700" dirty="0" smtClean="0"/>
              <a:t>płatność wysokobiałkowa – max. 75 ha, </a:t>
            </a:r>
          </a:p>
          <a:p>
            <a:pPr marL="1163638" lvl="0" algn="just">
              <a:buClr>
                <a:srgbClr val="FF0000"/>
              </a:buClr>
              <a:buFont typeface="Cambria" pitchFamily="18" charset="0"/>
              <a:buChar char="‒"/>
            </a:pPr>
            <a:r>
              <a:rPr lang="pl-PL" sz="1700" dirty="0" smtClean="0"/>
              <a:t>płatność do bydła i krów – max. 30 szt. zwierząt,</a:t>
            </a:r>
          </a:p>
          <a:p>
            <a:pPr marL="800100" lvl="0" algn="just">
              <a:buClr>
                <a:srgbClr val="FF0000"/>
              </a:buClr>
              <a:buFont typeface="Wingdings" pitchFamily="2" charset="2"/>
              <a:buChar char="ü"/>
            </a:pPr>
            <a:r>
              <a:rPr lang="pl-PL" sz="1700" dirty="0" smtClean="0"/>
              <a:t> zmniejszenia </a:t>
            </a:r>
            <a:r>
              <a:rPr lang="pl-PL" sz="1700" dirty="0"/>
              <a:t>jednolitej płatności </a:t>
            </a:r>
            <a:r>
              <a:rPr lang="pl-PL" sz="1700" dirty="0" smtClean="0"/>
              <a:t>obszarowej na zasadach określonych dla JPO, </a:t>
            </a:r>
            <a:endParaRPr lang="pl-PL" sz="1700" dirty="0"/>
          </a:p>
          <a:p>
            <a:pPr marL="800100" lvl="0" algn="just">
              <a:buClr>
                <a:srgbClr val="FF0000"/>
              </a:buClr>
              <a:buFont typeface="Wingdings" pitchFamily="2" charset="2"/>
              <a:buChar char="ü"/>
            </a:pPr>
            <a:r>
              <a:rPr lang="pl-PL" sz="1700" dirty="0"/>
              <a:t>obowiązek przestrzegania </a:t>
            </a:r>
            <a:r>
              <a:rPr lang="pl-PL" sz="1700" dirty="0" smtClean="0"/>
              <a:t>praktyk za zazielenienie, </a:t>
            </a:r>
            <a:r>
              <a:rPr lang="pl-PL" sz="1700" dirty="0"/>
              <a:t>w odniesieniu do tych części tego gospodarstwa, których obowiązek ten dotyczył przed przekazaniem, dziedziczeniem lub przejęciem w wyniku następstwa prawnego.</a:t>
            </a:r>
          </a:p>
          <a:p>
            <a:pPr marL="0" indent="0" algn="just">
              <a:buNone/>
            </a:pPr>
            <a:endParaRPr lang="pl-PL" sz="1700" dirty="0"/>
          </a:p>
        </p:txBody>
      </p:sp>
      <p:sp>
        <p:nvSpPr>
          <p:cNvPr id="6" name="Tytuł 1"/>
          <p:cNvSpPr>
            <a:spLocks noGrp="1"/>
          </p:cNvSpPr>
          <p:nvPr>
            <p:ph type="title"/>
          </p:nvPr>
        </p:nvSpPr>
        <p:spPr>
          <a:xfrm>
            <a:off x="642910" y="620688"/>
            <a:ext cx="8177562" cy="571504"/>
          </a:xfrm>
        </p:spPr>
        <p:txBody>
          <a:bodyPr/>
          <a:lstStyle/>
          <a:p>
            <a:r>
              <a:rPr lang="pl-PL" dirty="0" smtClean="0">
                <a:solidFill>
                  <a:srgbClr val="C00000"/>
                </a:solidFill>
              </a:rPr>
              <a:t>System dla małych gospodarstw (4/6) </a:t>
            </a:r>
            <a:endParaRPr lang="pl-PL" dirty="0">
              <a:solidFill>
                <a:srgbClr val="C00000"/>
              </a:solidFill>
            </a:endParaRPr>
          </a:p>
        </p:txBody>
      </p:sp>
    </p:spTree>
    <p:extLst>
      <p:ext uri="{BB962C8B-B14F-4D97-AF65-F5344CB8AC3E}">
        <p14:creationId xmlns:p14="http://schemas.microsoft.com/office/powerpoint/2010/main" val="112297670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5800" y="1484784"/>
            <a:ext cx="7772400" cy="4330824"/>
          </a:xfrm>
        </p:spPr>
        <p:txBody>
          <a:bodyPr/>
          <a:lstStyle/>
          <a:p>
            <a:pPr algn="just">
              <a:buClr>
                <a:srgbClr val="FF0000"/>
              </a:buClr>
              <a:buFont typeface="Wingdings" pitchFamily="2" charset="2"/>
              <a:buChar char="q"/>
            </a:pPr>
            <a:r>
              <a:rPr lang="pl-PL" sz="1800" dirty="0"/>
              <a:t>W przypadku, </a:t>
            </a:r>
            <a:r>
              <a:rPr lang="pl-PL" sz="1800" b="1" dirty="0"/>
              <a:t>przekazania gospodarstwa rolnego do dnia 31 maja, śmierci rolnika  w okresie od dnia złożenia wniosku do dnia doręczenia decyzji albo rozwiązania/przekształcenia/wystąpienia innego zdarzenia prawnego, w wyniku którego nastąpiło następstwo prawne w okresie od dnia złożenia wniosku do dnia doręczenia decyzji</a:t>
            </a:r>
            <a:r>
              <a:rPr lang="pl-PL" sz="1800" dirty="0"/>
              <a:t>,</a:t>
            </a:r>
            <a:r>
              <a:rPr lang="pl-PL" sz="1800" dirty="0" smtClean="0"/>
              <a:t> </a:t>
            </a:r>
            <a:r>
              <a:rPr lang="pl-PL" sz="1800" dirty="0"/>
              <a:t>jeżeli przejmujący, spadkobierca albo następca prawny </a:t>
            </a:r>
            <a:r>
              <a:rPr lang="pl-PL" sz="1800" u="sng" dirty="0">
                <a:solidFill>
                  <a:srgbClr val="FF0000"/>
                </a:solidFill>
              </a:rPr>
              <a:t>uczestniczy</a:t>
            </a:r>
            <a:r>
              <a:rPr lang="pl-PL" sz="1800" dirty="0"/>
              <a:t> w systemie dla małych gospodarstw:</a:t>
            </a:r>
          </a:p>
          <a:p>
            <a:pPr marL="627063" lvl="0" algn="just">
              <a:buClr>
                <a:srgbClr val="FF0000"/>
              </a:buClr>
              <a:tabLst>
                <a:tab pos="630238" algn="l"/>
                <a:tab pos="725488" algn="l"/>
              </a:tabLst>
            </a:pPr>
            <a:r>
              <a:rPr lang="pl-PL" sz="1800" dirty="0"/>
              <a:t>maksymalna kwota wsparcia przyznana przejmującemu, spadkobiercy albo następcy prawnemu nie może przekroczyć równowartości w złotych kwoty 1250 euro,</a:t>
            </a:r>
          </a:p>
          <a:p>
            <a:pPr marL="627063" lvl="0" algn="just">
              <a:buClr>
                <a:srgbClr val="FF0000"/>
              </a:buClr>
              <a:tabLst>
                <a:tab pos="630238" algn="l"/>
                <a:tab pos="725488" algn="l"/>
              </a:tabLst>
            </a:pPr>
            <a:r>
              <a:rPr lang="pl-PL" sz="1800" dirty="0"/>
              <a:t>obowiązek przestrzegania </a:t>
            </a:r>
            <a:r>
              <a:rPr lang="pl-PL" sz="1800" dirty="0" smtClean="0"/>
              <a:t>praktyk za zazielenienie nie </a:t>
            </a:r>
            <a:r>
              <a:rPr lang="pl-PL" sz="1800" dirty="0"/>
              <a:t>dotyczy przejmującego, spadkobiercy albo następcy prawnego.</a:t>
            </a:r>
          </a:p>
          <a:p>
            <a:pPr algn="just"/>
            <a:endParaRPr lang="pl-PL" sz="1800" dirty="0"/>
          </a:p>
          <a:p>
            <a:pPr marL="0" indent="0" algn="just">
              <a:buNone/>
            </a:pPr>
            <a:endParaRPr lang="pl-PL" sz="1800" dirty="0"/>
          </a:p>
        </p:txBody>
      </p:sp>
      <p:sp>
        <p:nvSpPr>
          <p:cNvPr id="6" name="Tytuł 1"/>
          <p:cNvSpPr>
            <a:spLocks noGrp="1"/>
          </p:cNvSpPr>
          <p:nvPr>
            <p:ph type="title"/>
          </p:nvPr>
        </p:nvSpPr>
        <p:spPr>
          <a:xfrm>
            <a:off x="642910" y="769264"/>
            <a:ext cx="7772400" cy="571504"/>
          </a:xfrm>
        </p:spPr>
        <p:txBody>
          <a:bodyPr/>
          <a:lstStyle/>
          <a:p>
            <a:r>
              <a:rPr lang="pl-PL" dirty="0" smtClean="0">
                <a:solidFill>
                  <a:srgbClr val="C00000"/>
                </a:solidFill>
              </a:rPr>
              <a:t>System dla małych gospodarstw (5/6)</a:t>
            </a:r>
            <a:endParaRPr lang="pl-PL" dirty="0">
              <a:solidFill>
                <a:srgbClr val="C00000"/>
              </a:solidFill>
            </a:endParaRPr>
          </a:p>
        </p:txBody>
      </p:sp>
    </p:spTree>
    <p:extLst>
      <p:ext uri="{BB962C8B-B14F-4D97-AF65-F5344CB8AC3E}">
        <p14:creationId xmlns:p14="http://schemas.microsoft.com/office/powerpoint/2010/main" val="67703793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System dla małych gospodarstw (6/6)</a:t>
            </a:r>
            <a:endParaRPr lang="pl-PL" dirty="0">
              <a:solidFill>
                <a:srgbClr val="C00000"/>
              </a:solidFill>
            </a:endParaRPr>
          </a:p>
        </p:txBody>
      </p:sp>
      <p:sp>
        <p:nvSpPr>
          <p:cNvPr id="3" name="Symbol zastępczy zawartości 2"/>
          <p:cNvSpPr>
            <a:spLocks noGrp="1"/>
          </p:cNvSpPr>
          <p:nvPr>
            <p:ph idx="1"/>
          </p:nvPr>
        </p:nvSpPr>
        <p:spPr>
          <a:xfrm>
            <a:off x="285720" y="1357298"/>
            <a:ext cx="8534752" cy="5214974"/>
          </a:xfrm>
          <a:noFill/>
          <a:ln>
            <a:noFill/>
          </a:ln>
        </p:spPr>
        <p:txBody>
          <a:bodyPr/>
          <a:lstStyle/>
          <a:p>
            <a:pPr lvl="0" algn="just">
              <a:buClr>
                <a:srgbClr val="EF2A03"/>
              </a:buClr>
              <a:buFont typeface="Wingdings" pitchFamily="2" charset="2"/>
              <a:buChar char="q"/>
            </a:pPr>
            <a:r>
              <a:rPr lang="pl-PL" sz="2400" b="1" dirty="0" smtClean="0">
                <a:solidFill>
                  <a:srgbClr val="000000"/>
                </a:solidFill>
              </a:rPr>
              <a:t>Wystąpienie z systemu dla małych gospodarstw:</a:t>
            </a:r>
          </a:p>
          <a:p>
            <a:pPr marL="446088" lvl="1" indent="11113" algn="just">
              <a:buClr>
                <a:srgbClr val="EF2A03"/>
              </a:buClr>
              <a:buNone/>
            </a:pPr>
            <a:endParaRPr lang="pl-PL" sz="2000" dirty="0" smtClean="0"/>
          </a:p>
          <a:p>
            <a:pPr marL="446088" lvl="1" indent="11113" algn="just">
              <a:buClr>
                <a:srgbClr val="EF2A03"/>
              </a:buClr>
              <a:buNone/>
            </a:pPr>
            <a:r>
              <a:rPr lang="pl-PL" sz="2000" dirty="0" smtClean="0"/>
              <a:t/>
            </a:r>
            <a:br>
              <a:rPr lang="pl-PL" sz="2000" dirty="0" smtClean="0"/>
            </a:br>
            <a:r>
              <a:rPr lang="pl-PL" sz="2400" dirty="0">
                <a:solidFill>
                  <a:srgbClr val="FF0000"/>
                </a:solidFill>
              </a:rPr>
              <a:t>Wystąpienie z systemu dla małych gospodarstw w roku 2015 będzie możliwe poprzez złożenie stosownego oświadczenia w terminie do dnia 9 czerwca, natomiast w kolejnych latach w terminie do dnia 30 września roku, w którym to wystąpienie ma </a:t>
            </a:r>
            <a:r>
              <a:rPr lang="pl-PL" sz="2400" dirty="0" smtClean="0">
                <a:solidFill>
                  <a:srgbClr val="FF0000"/>
                </a:solidFill>
              </a:rPr>
              <a:t>nastąpić</a:t>
            </a:r>
          </a:p>
          <a:p>
            <a:pPr lvl="1" algn="just">
              <a:buClr>
                <a:srgbClr val="EF2A03"/>
              </a:buClr>
              <a:buNone/>
            </a:pPr>
            <a:endParaRPr lang="pl-PL" sz="2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Płatności w ramach dobrowolnego wsparcia związanego z produkcją</a:t>
            </a:r>
            <a:br>
              <a:rPr lang="pl-PL" sz="2800" i="1" dirty="0" smtClean="0">
                <a:solidFill>
                  <a:srgbClr val="C00000"/>
                </a:solidFill>
                <a:effectLst>
                  <a:outerShdw blurRad="38100" dist="38100" dir="2700000" algn="tl">
                    <a:srgbClr val="000000">
                      <a:alpha val="43137"/>
                    </a:srgbClr>
                  </a:outerShdw>
                </a:effectLst>
              </a:rPr>
            </a:br>
            <a:r>
              <a:rPr lang="pl-PL" sz="2800" i="1" dirty="0" smtClean="0">
                <a:solidFill>
                  <a:srgbClr val="C00000"/>
                </a:solidFill>
                <a:effectLst>
                  <a:outerShdw blurRad="38100" dist="38100" dir="2700000" algn="tl">
                    <a:srgbClr val="000000">
                      <a:alpha val="43137"/>
                    </a:srgbClr>
                  </a:outerShdw>
                </a:effectLst>
              </a:rPr>
              <a:t>(do powierzchni upraw i do zwierząt)</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608" y="714357"/>
            <a:ext cx="7371702" cy="571504"/>
          </a:xfrm>
        </p:spPr>
        <p:txBody>
          <a:bodyPr/>
          <a:lstStyle/>
          <a:p>
            <a:r>
              <a:rPr lang="pl-PL" dirty="0" smtClean="0">
                <a:solidFill>
                  <a:srgbClr val="C00000"/>
                </a:solidFill>
              </a:rPr>
              <a:t>Schematy wsparcia związanego z produkcją (1/14)</a:t>
            </a:r>
            <a:endParaRPr lang="pl-PL" i="1" dirty="0">
              <a:solidFill>
                <a:srgbClr val="C00000"/>
              </a:solidFill>
            </a:endParaRPr>
          </a:p>
        </p:txBody>
      </p:sp>
      <p:sp>
        <p:nvSpPr>
          <p:cNvPr id="3" name="Symbol zastępczy zawartości 2"/>
          <p:cNvSpPr>
            <a:spLocks noGrp="1"/>
          </p:cNvSpPr>
          <p:nvPr>
            <p:ph idx="1"/>
          </p:nvPr>
        </p:nvSpPr>
        <p:spPr>
          <a:xfrm>
            <a:off x="285720" y="1196752"/>
            <a:ext cx="8201028" cy="5544616"/>
          </a:xfrm>
        </p:spPr>
        <p:txBody>
          <a:bodyPr/>
          <a:lstStyle/>
          <a:p>
            <a:pPr lvl="0" algn="just">
              <a:buClr>
                <a:srgbClr val="EF2A03"/>
              </a:buClr>
              <a:buFont typeface="Wingdings" pitchFamily="2" charset="2"/>
              <a:buChar char="q"/>
            </a:pPr>
            <a:r>
              <a:rPr lang="pl-PL" sz="1800" b="1" dirty="0" smtClean="0">
                <a:solidFill>
                  <a:srgbClr val="000000"/>
                </a:solidFill>
              </a:rPr>
              <a:t>Sektory objęte wsparciem:</a:t>
            </a:r>
          </a:p>
          <a:p>
            <a:pPr lvl="1" algn="just">
              <a:buClr>
                <a:srgbClr val="EF2A03"/>
              </a:buClr>
              <a:buFont typeface="Arial" pitchFamily="34" charset="0"/>
              <a:buChar char="•"/>
            </a:pPr>
            <a:r>
              <a:rPr lang="pl-PL" dirty="0" smtClean="0"/>
              <a:t>Bydło</a:t>
            </a:r>
          </a:p>
          <a:p>
            <a:pPr lvl="1" algn="just">
              <a:buClr>
                <a:srgbClr val="EF2A03"/>
              </a:buClr>
              <a:buFont typeface="Arial" pitchFamily="34" charset="0"/>
              <a:buChar char="•"/>
            </a:pPr>
            <a:r>
              <a:rPr lang="pl-PL" dirty="0" smtClean="0"/>
              <a:t>Krowy</a:t>
            </a:r>
          </a:p>
          <a:p>
            <a:pPr lvl="1" algn="just">
              <a:buClr>
                <a:srgbClr val="EF2A03"/>
              </a:buClr>
              <a:buFont typeface="Arial" pitchFamily="34" charset="0"/>
              <a:buChar char="•"/>
            </a:pPr>
            <a:r>
              <a:rPr lang="pl-PL" dirty="0" smtClean="0"/>
              <a:t>Owce</a:t>
            </a:r>
          </a:p>
          <a:p>
            <a:pPr lvl="1" algn="just">
              <a:buClr>
                <a:srgbClr val="EF2A03"/>
              </a:buClr>
              <a:buFont typeface="Arial" pitchFamily="34" charset="0"/>
              <a:buChar char="•"/>
            </a:pPr>
            <a:r>
              <a:rPr lang="pl-PL" dirty="0" smtClean="0"/>
              <a:t>Kozy</a:t>
            </a:r>
            <a:endParaRPr lang="pl-PL" dirty="0"/>
          </a:p>
          <a:p>
            <a:pPr lvl="1" algn="just">
              <a:buClr>
                <a:srgbClr val="EF2A03"/>
              </a:buClr>
              <a:buFont typeface="Arial" pitchFamily="34" charset="0"/>
              <a:buChar char="•"/>
            </a:pPr>
            <a:r>
              <a:rPr lang="pl-PL" dirty="0" smtClean="0"/>
              <a:t>Buraki cukrowe</a:t>
            </a:r>
          </a:p>
          <a:p>
            <a:pPr lvl="1" algn="just">
              <a:buClr>
                <a:srgbClr val="EF2A03"/>
              </a:buClr>
              <a:buFont typeface="Arial" pitchFamily="34" charset="0"/>
              <a:buChar char="•"/>
            </a:pPr>
            <a:r>
              <a:rPr lang="pl-PL" dirty="0" smtClean="0"/>
              <a:t>Ziemniaki skrobiowe</a:t>
            </a:r>
          </a:p>
          <a:p>
            <a:pPr lvl="1" algn="just">
              <a:buClr>
                <a:srgbClr val="EF2A03"/>
              </a:buClr>
              <a:buFont typeface="Arial" pitchFamily="34" charset="0"/>
              <a:buChar char="•"/>
            </a:pPr>
            <a:r>
              <a:rPr lang="pl-PL" dirty="0" smtClean="0"/>
              <a:t>Owoce miękkie (truskawki, maliny)</a:t>
            </a:r>
          </a:p>
          <a:p>
            <a:pPr lvl="1" algn="just">
              <a:buClr>
                <a:srgbClr val="EF2A03"/>
              </a:buClr>
              <a:buFont typeface="Arial" pitchFamily="34" charset="0"/>
              <a:buChar char="•"/>
            </a:pPr>
            <a:r>
              <a:rPr lang="pl-PL" dirty="0" smtClean="0"/>
              <a:t>Chmiel</a:t>
            </a:r>
          </a:p>
          <a:p>
            <a:pPr lvl="1" algn="just">
              <a:buClr>
                <a:srgbClr val="EF2A03"/>
              </a:buClr>
              <a:buFont typeface="Arial" pitchFamily="34" charset="0"/>
              <a:buChar char="•"/>
            </a:pPr>
            <a:r>
              <a:rPr lang="pl-PL" dirty="0" smtClean="0"/>
              <a:t>Rośliny wysokobiałkowe</a:t>
            </a:r>
          </a:p>
          <a:p>
            <a:pPr lvl="1" algn="just">
              <a:buClr>
                <a:srgbClr val="EF2A03"/>
              </a:buClr>
              <a:buFont typeface="Arial" pitchFamily="34" charset="0"/>
              <a:buChar char="•"/>
            </a:pPr>
            <a:r>
              <a:rPr lang="pl-PL" dirty="0" smtClean="0"/>
              <a:t>Pomidory</a:t>
            </a:r>
          </a:p>
          <a:p>
            <a:pPr lvl="1" algn="just">
              <a:buClr>
                <a:srgbClr val="EF2A03"/>
              </a:buClr>
              <a:buFont typeface="Arial" pitchFamily="34" charset="0"/>
              <a:buChar char="•"/>
            </a:pPr>
            <a:r>
              <a:rPr lang="pl-PL" dirty="0" smtClean="0"/>
              <a:t>Len </a:t>
            </a:r>
          </a:p>
          <a:p>
            <a:pPr lvl="1" algn="just">
              <a:buClr>
                <a:srgbClr val="EF2A03"/>
              </a:buClr>
              <a:buFont typeface="Arial" pitchFamily="34" charset="0"/>
              <a:buChar char="•"/>
            </a:pPr>
            <a:r>
              <a:rPr lang="pl-PL" dirty="0" smtClean="0"/>
              <a:t>Konopie włókniste</a:t>
            </a:r>
          </a:p>
          <a:p>
            <a:pPr marL="457200" lvl="1" indent="0" algn="just">
              <a:buClr>
                <a:srgbClr val="EF2A03"/>
              </a:buClr>
              <a:buNone/>
            </a:pPr>
            <a:endParaRPr lang="pl-PL" dirty="0" smtClean="0"/>
          </a:p>
          <a:p>
            <a:pPr lvl="0" algn="just">
              <a:buClr>
                <a:srgbClr val="EF2A03"/>
              </a:buClr>
              <a:buFont typeface="Wingdings" pitchFamily="2" charset="2"/>
              <a:buChar char="q"/>
            </a:pPr>
            <a:r>
              <a:rPr lang="pl-PL" sz="1800" b="1" dirty="0" smtClean="0">
                <a:solidFill>
                  <a:srgbClr val="000000"/>
                </a:solidFill>
              </a:rPr>
              <a:t>Ramowe zasady:</a:t>
            </a:r>
          </a:p>
          <a:p>
            <a:pPr lvl="0" algn="just">
              <a:buClr>
                <a:srgbClr val="EF2A03"/>
              </a:buClr>
              <a:buFont typeface="Arial" pitchFamily="34" charset="0"/>
              <a:buChar char="•"/>
            </a:pPr>
            <a:r>
              <a:rPr lang="pl-PL" dirty="0" smtClean="0"/>
              <a:t>wsparcie związane z produkcją ma formę płatności rocznej i nie </a:t>
            </a:r>
            <a:r>
              <a:rPr lang="pl-PL" dirty="0"/>
              <a:t>może być przyznane w odniesieniu do obszarów, które nie spełniają definicji hektara kwalifikowanego </a:t>
            </a:r>
          </a:p>
          <a:p>
            <a:pPr lvl="0" algn="just">
              <a:buClr>
                <a:srgbClr val="EF2A03"/>
              </a:buClr>
              <a:buFont typeface="Arial" pitchFamily="34" charset="0"/>
              <a:buChar char="•"/>
            </a:pPr>
            <a:endParaRPr lang="pl-PL"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88730" y="769264"/>
            <a:ext cx="7443710" cy="571504"/>
          </a:xfrm>
        </p:spPr>
        <p:txBody>
          <a:bodyPr/>
          <a:lstStyle/>
          <a:p>
            <a:r>
              <a:rPr lang="pl-PL" dirty="0">
                <a:solidFill>
                  <a:srgbClr val="C00000"/>
                </a:solidFill>
              </a:rPr>
              <a:t>Schematy wsparcia związanego z produkcją </a:t>
            </a:r>
            <a:r>
              <a:rPr lang="pl-PL" dirty="0" smtClean="0">
                <a:solidFill>
                  <a:srgbClr val="C00000"/>
                </a:solidFill>
              </a:rPr>
              <a:t>(2/14)</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285720" y="1412776"/>
            <a:ext cx="8462744" cy="4680520"/>
          </a:xfrm>
          <a:noFill/>
        </p:spPr>
        <p:txBody>
          <a:bodyPr/>
          <a:lstStyle/>
          <a:p>
            <a:pPr lvl="0" algn="just">
              <a:buClr>
                <a:srgbClr val="EF2A03"/>
              </a:buClr>
              <a:buFont typeface="Wingdings" pitchFamily="2" charset="2"/>
              <a:buChar char="q"/>
            </a:pPr>
            <a:r>
              <a:rPr lang="pl-PL" sz="1750" b="1" dirty="0" smtClean="0">
                <a:solidFill>
                  <a:srgbClr val="000000"/>
                </a:solidFill>
              </a:rPr>
              <a:t>Płatność do bydła:</a:t>
            </a:r>
          </a:p>
          <a:p>
            <a:pPr marL="628650" lvl="0" indent="-273050" algn="just">
              <a:buClr>
                <a:srgbClr val="EF2A03"/>
              </a:buClr>
              <a:buFont typeface="Arial" pitchFamily="34" charset="0"/>
              <a:buChar char="•"/>
            </a:pPr>
            <a:r>
              <a:rPr lang="pl-PL" sz="1750" dirty="0" smtClean="0"/>
              <a:t>przysługuje rolnikowi aktywnemu zawodowo</a:t>
            </a:r>
          </a:p>
          <a:p>
            <a:pPr marL="628650" lvl="0" indent="-273050" algn="just">
              <a:buClr>
                <a:srgbClr val="EF2A03"/>
              </a:buClr>
              <a:buFont typeface="Arial" pitchFamily="34" charset="0"/>
              <a:buChar char="•"/>
            </a:pPr>
            <a:r>
              <a:rPr lang="pl-PL" sz="1750" dirty="0" smtClean="0"/>
              <a:t>do bydła (obu płci), które: </a:t>
            </a:r>
          </a:p>
          <a:p>
            <a:pPr marL="906463" lvl="1" algn="just">
              <a:spcBef>
                <a:spcPts val="0"/>
              </a:spcBef>
              <a:buClr>
                <a:srgbClr val="FF0000"/>
              </a:buClr>
              <a:buFont typeface="Wingdings" pitchFamily="2" charset="2"/>
              <a:buChar char="ü"/>
            </a:pPr>
            <a:r>
              <a:rPr lang="pl-PL" sz="1750" dirty="0" smtClean="0"/>
              <a:t>w </a:t>
            </a:r>
            <a:r>
              <a:rPr lang="pl-PL" sz="1750" dirty="0"/>
              <a:t>dniu 15 maja roku, w którym został złożony wniosek o przyznanie tej płatności nie przekroczy wieku 24 </a:t>
            </a:r>
            <a:r>
              <a:rPr lang="pl-PL" sz="1750" dirty="0" smtClean="0"/>
              <a:t>miesięcy </a:t>
            </a:r>
            <a:r>
              <a:rPr lang="pl-PL" sz="1750" dirty="0"/>
              <a:t>,</a:t>
            </a:r>
            <a:r>
              <a:rPr lang="pl-PL" sz="1750" i="1" dirty="0"/>
              <a:t> </a:t>
            </a:r>
            <a:r>
              <a:rPr lang="pl-PL" sz="1750" dirty="0"/>
              <a:t>tj. </a:t>
            </a:r>
            <a:r>
              <a:rPr lang="pl-PL" sz="1750" dirty="0" smtClean="0"/>
              <a:t>urodzone </a:t>
            </a:r>
            <a:r>
              <a:rPr lang="pl-PL" sz="1750" dirty="0"/>
              <a:t>w okresie od dnia 16 maja 2013 r. do dnia 15 maja 2015 r. </a:t>
            </a:r>
            <a:r>
              <a:rPr lang="pl-PL" sz="1750" dirty="0" smtClean="0"/>
              <a:t>włącznie</a:t>
            </a:r>
            <a:r>
              <a:rPr lang="pl-PL" sz="1750" dirty="0"/>
              <a:t>,</a:t>
            </a:r>
            <a:endParaRPr lang="pl-PL" sz="1750" dirty="0" smtClean="0"/>
          </a:p>
          <a:p>
            <a:pPr marL="906463" lvl="1" algn="just">
              <a:spcBef>
                <a:spcPts val="0"/>
              </a:spcBef>
              <a:buClr>
                <a:srgbClr val="FF0000"/>
              </a:buClr>
              <a:buFont typeface="Wingdings" pitchFamily="2" charset="2"/>
              <a:buChar char="ü"/>
            </a:pPr>
            <a:r>
              <a:rPr lang="pl-PL" sz="1750" dirty="0" smtClean="0"/>
              <a:t>będą </a:t>
            </a:r>
            <a:r>
              <a:rPr lang="pl-PL" sz="1750" dirty="0"/>
              <a:t>w posiadaniu rolnika, przez okres od dnia złożenia wniosku do dnia 30 czerwca roku złożenia wniosku i nie krócej niż do dnia, w którym zwierzę osiągnie wiek 6 </a:t>
            </a:r>
            <a:r>
              <a:rPr lang="pl-PL" sz="1750" dirty="0" smtClean="0"/>
              <a:t>miesięcy.</a:t>
            </a:r>
          </a:p>
          <a:p>
            <a:pPr marL="538163" lvl="1" algn="just" defTabSz="627063">
              <a:spcBef>
                <a:spcPts val="0"/>
              </a:spcBef>
              <a:buClr>
                <a:srgbClr val="FF0000"/>
              </a:buClr>
              <a:buFont typeface="Arial" pitchFamily="34" charset="0"/>
              <a:buChar char="•"/>
            </a:pPr>
            <a:r>
              <a:rPr lang="pl-PL" sz="1750" dirty="0" smtClean="0"/>
              <a:t>przysługuje </a:t>
            </a:r>
            <a:r>
              <a:rPr lang="pl-PL" sz="1750" dirty="0"/>
              <a:t>do zwierząt, które zostały wpisane do rejestru zwierząt gospodarskich oznakowanych, o którym mowa w przepisach o systemie identyfikacji i rejestracji zwierząt, na podstawie zgłoszenia dokonanego najpóźniej w terminie 7 dni od dnia złożenia wniosku o przyznanie tych płatności.</a:t>
            </a:r>
          </a:p>
          <a:p>
            <a:pPr marL="627063" lvl="1" indent="-271463" algn="just">
              <a:buClr>
                <a:srgbClr val="EF2A03"/>
              </a:buClr>
              <a:buFont typeface="Arial" pitchFamily="34" charset="0"/>
              <a:buChar char="•"/>
            </a:pPr>
            <a:r>
              <a:rPr lang="pl-PL" sz="1750" dirty="0" smtClean="0"/>
              <a:t>wsparcie dostępne w całym kraju</a:t>
            </a:r>
          </a:p>
          <a:p>
            <a:pPr marL="627063" lvl="1" indent="-271463" algn="just">
              <a:buClr>
                <a:srgbClr val="EF2A03"/>
              </a:buClr>
              <a:buFont typeface="Arial" pitchFamily="34" charset="0"/>
              <a:buChar char="•"/>
            </a:pPr>
            <a:r>
              <a:rPr lang="pl-PL" sz="1750" dirty="0" smtClean="0">
                <a:solidFill>
                  <a:srgbClr val="000000"/>
                </a:solidFill>
              </a:rPr>
              <a:t>przysługuje rolnikowi, który posiada min. 3 sztuki bydła w wieku do 24 miesięcy</a:t>
            </a:r>
          </a:p>
          <a:p>
            <a:pPr marL="627063" lvl="1" indent="-271463" algn="just">
              <a:buClr>
                <a:srgbClr val="EF2A03"/>
              </a:buClr>
              <a:buFont typeface="Arial" pitchFamily="34" charset="0"/>
              <a:buChar char="•"/>
            </a:pPr>
            <a:r>
              <a:rPr lang="pl-PL" sz="1750" dirty="0" smtClean="0">
                <a:solidFill>
                  <a:srgbClr val="000000"/>
                </a:solidFill>
              </a:rPr>
              <a:t>pomoc przysługuje do zwierząt w przedziale 1- 30 sztuki bydła</a:t>
            </a:r>
          </a:p>
          <a:p>
            <a:pPr lvl="1" algn="just">
              <a:buClr>
                <a:srgbClr val="EF2A03"/>
              </a:buClr>
              <a:buNone/>
            </a:pPr>
            <a:endParaRPr lang="pl-PL" sz="175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1340768"/>
            <a:ext cx="8064896" cy="4114800"/>
          </a:xfrm>
        </p:spPr>
        <p:txBody>
          <a:bodyPr/>
          <a:lstStyle/>
          <a:p>
            <a:pPr marL="361950" lvl="1" algn="just">
              <a:buClr>
                <a:srgbClr val="EF2A03"/>
              </a:buClr>
              <a:buFont typeface="Wingdings" pitchFamily="2" charset="2"/>
              <a:buChar char="q"/>
            </a:pPr>
            <a:r>
              <a:rPr lang="pl-PL" sz="1800" b="1" dirty="0">
                <a:solidFill>
                  <a:srgbClr val="000000"/>
                </a:solidFill>
              </a:rPr>
              <a:t>Płatność do krów:</a:t>
            </a:r>
          </a:p>
          <a:p>
            <a:pPr marL="627063" lvl="1" indent="-271463" algn="just">
              <a:buClr>
                <a:srgbClr val="EF2A03"/>
              </a:buClr>
              <a:buFont typeface="Arial" pitchFamily="34" charset="0"/>
              <a:buChar char="•"/>
            </a:pPr>
            <a:r>
              <a:rPr lang="pl-PL" sz="1800" dirty="0"/>
              <a:t>przysługuje rolnikowi aktywnemu zawodowo</a:t>
            </a:r>
          </a:p>
          <a:p>
            <a:pPr marL="627063" lvl="1" indent="-271463" algn="just">
              <a:buClr>
                <a:srgbClr val="EF2A03"/>
              </a:buClr>
              <a:buFont typeface="Arial" pitchFamily="34" charset="0"/>
              <a:buChar char="•"/>
            </a:pPr>
            <a:r>
              <a:rPr lang="pl-PL" sz="1800" dirty="0"/>
              <a:t>przysługuje do krów, niezależnie od kierunku użytkowania:</a:t>
            </a:r>
          </a:p>
          <a:p>
            <a:pPr marL="900113" lvl="0" indent="-449263" algn="just">
              <a:spcBef>
                <a:spcPts val="0"/>
              </a:spcBef>
              <a:buClr>
                <a:srgbClr val="FF0000"/>
              </a:buClr>
              <a:buFont typeface="Wingdings" pitchFamily="2" charset="2"/>
              <a:buChar char="ü"/>
            </a:pPr>
            <a:r>
              <a:rPr lang="pl-PL" sz="1800" dirty="0"/>
              <a:t>których wiek w dniu 15 maja roku złożenia wniosku o przyznanie tej płatności, przekracza 24 </a:t>
            </a:r>
            <a:r>
              <a:rPr lang="pl-PL" sz="1800" dirty="0" smtClean="0"/>
              <a:t>miesiące </a:t>
            </a:r>
            <a:r>
              <a:rPr lang="pl-PL" sz="1800" dirty="0"/>
              <a:t>tj. urodzone do dnia 15 maja 2013 r. </a:t>
            </a:r>
            <a:r>
              <a:rPr lang="pl-PL" sz="1800" dirty="0" smtClean="0"/>
              <a:t>, </a:t>
            </a:r>
            <a:endParaRPr lang="pl-PL" sz="1800" dirty="0"/>
          </a:p>
          <a:p>
            <a:pPr marL="900113" lvl="0" indent="-449263" algn="just">
              <a:spcBef>
                <a:spcPts val="0"/>
              </a:spcBef>
              <a:buClr>
                <a:srgbClr val="FF0000"/>
              </a:buClr>
              <a:buFont typeface="Wingdings" pitchFamily="2" charset="2"/>
              <a:buChar char="ü"/>
            </a:pPr>
            <a:r>
              <a:rPr lang="pl-PL" sz="1800" dirty="0"/>
              <a:t>będących w posiadaniu rolnika, przez okres od dnia złożenia wniosku do dnia 30 czerwca roku złożenia wniosku.</a:t>
            </a:r>
          </a:p>
          <a:p>
            <a:pPr marL="633413" lvl="1" indent="-277813" algn="just">
              <a:buClr>
                <a:srgbClr val="EF2A03"/>
              </a:buClr>
              <a:buFont typeface="Arial" pitchFamily="34" charset="0"/>
              <a:buChar char="•"/>
            </a:pPr>
            <a:r>
              <a:rPr lang="pl-PL" sz="1800" dirty="0" smtClean="0"/>
              <a:t>przysługuje </a:t>
            </a:r>
            <a:r>
              <a:rPr lang="pl-PL" sz="1800" dirty="0"/>
              <a:t>do zwierząt, które zostały wpisane do rejestru zwierząt gospodarskich oznakowanych, o którym mowa w przepisach o systemie identyfikacji i rejestracji zwierząt, na podstawie zgłoszenia dokonanego najpóźniej w terminie 7 dni od dnia złożenia wniosku o przyznanie tych płatności.</a:t>
            </a:r>
          </a:p>
          <a:p>
            <a:pPr marL="633413" lvl="1" indent="-277813" algn="just">
              <a:buClr>
                <a:srgbClr val="EF2A03"/>
              </a:buClr>
              <a:buFont typeface="Arial" pitchFamily="34" charset="0"/>
              <a:buChar char="•"/>
            </a:pPr>
            <a:r>
              <a:rPr lang="pl-PL" sz="1800" dirty="0" smtClean="0"/>
              <a:t>wsparcie </a:t>
            </a:r>
            <a:r>
              <a:rPr lang="pl-PL" sz="1800" dirty="0"/>
              <a:t>dostępne w całym kraju</a:t>
            </a:r>
          </a:p>
          <a:p>
            <a:pPr marL="633413" lvl="1" indent="-277813" algn="just">
              <a:buClr>
                <a:srgbClr val="EF2A03"/>
              </a:buClr>
              <a:buFont typeface="Arial" pitchFamily="34" charset="0"/>
              <a:buChar char="•"/>
            </a:pPr>
            <a:r>
              <a:rPr lang="pl-PL" sz="1800" dirty="0"/>
              <a:t>płatność dla rolników posiadających minimum 3 krowy w wieku od 24 miesiąca,</a:t>
            </a:r>
          </a:p>
          <a:p>
            <a:pPr marL="633413" lvl="1" indent="-277813" algn="just">
              <a:buClr>
                <a:srgbClr val="EF2A03"/>
              </a:buClr>
              <a:buFont typeface="Arial" pitchFamily="34" charset="0"/>
              <a:buChar char="•"/>
            </a:pPr>
            <a:r>
              <a:rPr lang="pl-PL" sz="1800" dirty="0"/>
              <a:t>płatność przysługuje do zwierząt z przedziału od 1-szej do 30-tej sztuki w stadzie</a:t>
            </a:r>
          </a:p>
          <a:p>
            <a:endParaRPr lang="pl-PL" sz="1800" dirty="0"/>
          </a:p>
        </p:txBody>
      </p:sp>
      <p:sp>
        <p:nvSpPr>
          <p:cNvPr id="6" name="Tytuł 1"/>
          <p:cNvSpPr>
            <a:spLocks noGrp="1"/>
          </p:cNvSpPr>
          <p:nvPr>
            <p:ph type="title"/>
          </p:nvPr>
        </p:nvSpPr>
        <p:spPr>
          <a:xfrm>
            <a:off x="1088730" y="841272"/>
            <a:ext cx="7371702" cy="571504"/>
          </a:xfrm>
        </p:spPr>
        <p:txBody>
          <a:bodyPr/>
          <a:lstStyle/>
          <a:p>
            <a:r>
              <a:rPr lang="pl-PL" dirty="0">
                <a:solidFill>
                  <a:srgbClr val="C00000"/>
                </a:solidFill>
              </a:rPr>
              <a:t>Schematy wsparcia związanego z produkcją </a:t>
            </a:r>
            <a:r>
              <a:rPr lang="pl-PL" dirty="0" smtClean="0">
                <a:solidFill>
                  <a:srgbClr val="C00000"/>
                </a:solidFill>
              </a:rPr>
              <a:t>(3/14)</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419533055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971600" y="692696"/>
            <a:ext cx="7443710" cy="521157"/>
          </a:xfrm>
        </p:spPr>
        <p:txBody>
          <a:bodyPr/>
          <a:lstStyle/>
          <a:p>
            <a:r>
              <a:rPr lang="pl-PL" dirty="0">
                <a:solidFill>
                  <a:srgbClr val="C00000"/>
                </a:solidFill>
              </a:rPr>
              <a:t>Schematy wsparcia związanego z produkcją </a:t>
            </a:r>
            <a:r>
              <a:rPr lang="pl-PL" dirty="0" smtClean="0">
                <a:solidFill>
                  <a:srgbClr val="C00000"/>
                </a:solidFill>
              </a:rPr>
              <a:t>(4/14)</a:t>
            </a:r>
            <a:br>
              <a:rPr lang="pl-PL" dirty="0" smtClean="0">
                <a:solidFill>
                  <a:srgbClr val="C00000"/>
                </a:solidFill>
              </a:rPr>
            </a:br>
            <a:endParaRPr lang="pl-PL" sz="1400" dirty="0">
              <a:solidFill>
                <a:srgbClr val="C00000"/>
              </a:solidFill>
            </a:endParaRPr>
          </a:p>
        </p:txBody>
      </p:sp>
      <p:sp useBgFill="1">
        <p:nvSpPr>
          <p:cNvPr id="3" name="Symbol zastępczy zawartości 2"/>
          <p:cNvSpPr>
            <a:spLocks noGrp="1"/>
          </p:cNvSpPr>
          <p:nvPr>
            <p:ph idx="1"/>
          </p:nvPr>
        </p:nvSpPr>
        <p:spPr>
          <a:xfrm>
            <a:off x="251520" y="1152128"/>
            <a:ext cx="8496944" cy="5085184"/>
          </a:xfrm>
        </p:spPr>
        <p:txBody>
          <a:bodyPr/>
          <a:lstStyle/>
          <a:p>
            <a:pPr lvl="0" algn="just">
              <a:buClr>
                <a:srgbClr val="EF2A03"/>
              </a:buClr>
              <a:buFont typeface="Wingdings" pitchFamily="2" charset="2"/>
              <a:buChar char="q"/>
            </a:pPr>
            <a:r>
              <a:rPr lang="pl-PL" sz="1800" b="1" dirty="0" smtClean="0">
                <a:solidFill>
                  <a:srgbClr val="000000"/>
                </a:solidFill>
              </a:rPr>
              <a:t>Płatność do owiec:</a:t>
            </a:r>
          </a:p>
          <a:p>
            <a:pPr lvl="1" algn="just">
              <a:buClr>
                <a:srgbClr val="EF2A03"/>
              </a:buClr>
              <a:buFont typeface="Arial" pitchFamily="34" charset="0"/>
              <a:buChar char="•"/>
            </a:pPr>
            <a:r>
              <a:rPr lang="pl-PL" sz="1800" dirty="0"/>
              <a:t>przysługuje </a:t>
            </a:r>
            <a:r>
              <a:rPr lang="pl-PL" sz="1800" dirty="0" smtClean="0"/>
              <a:t>rolnikowi aktywnemu zawodowo, </a:t>
            </a:r>
          </a:p>
          <a:p>
            <a:pPr lvl="1" algn="just">
              <a:buClr>
                <a:srgbClr val="EF2A03"/>
              </a:buClr>
              <a:buFont typeface="Arial" pitchFamily="34" charset="0"/>
              <a:buChar char="•"/>
            </a:pPr>
            <a:r>
              <a:rPr lang="pl-PL" sz="1800" dirty="0" smtClean="0"/>
              <a:t>przysługuje rolnikowi do samic  </a:t>
            </a:r>
            <a:r>
              <a:rPr lang="pl-PL" sz="1800" dirty="0"/>
              <a:t>gatunku owca </a:t>
            </a:r>
            <a:r>
              <a:rPr lang="pl-PL" sz="1800" dirty="0" smtClean="0"/>
              <a:t>domowa:</a:t>
            </a:r>
          </a:p>
          <a:p>
            <a:pPr marL="1084263" lvl="1" algn="just">
              <a:buClr>
                <a:srgbClr val="EF2A03"/>
              </a:buClr>
              <a:buFont typeface="Wingdings" pitchFamily="2" charset="2"/>
              <a:buChar char="ü"/>
            </a:pPr>
            <a:r>
              <a:rPr lang="pl-PL" sz="1800" dirty="0" smtClean="0"/>
              <a:t>który </a:t>
            </a:r>
            <a:r>
              <a:rPr lang="pl-PL" sz="1800" dirty="0"/>
              <a:t>posiada co najmniej 10 sztuk samic gatunku owca </a:t>
            </a:r>
            <a:r>
              <a:rPr lang="pl-PL" sz="1800" dirty="0" smtClean="0"/>
              <a:t>domowa, </a:t>
            </a:r>
            <a:r>
              <a:rPr lang="pl-PL" sz="1800" dirty="0"/>
              <a:t>których wiek w dniu 15 maja, roku w którym został złożony wniosek o przyznanie tej płatności wynosi co najmniej 12 </a:t>
            </a:r>
            <a:r>
              <a:rPr lang="pl-PL" sz="1800" dirty="0" smtClean="0"/>
              <a:t>miesięcy, </a:t>
            </a:r>
            <a:r>
              <a:rPr lang="pl-PL" sz="1800" dirty="0"/>
              <a:t>tj. urodzone do dnia 15 maja 2014 r. włącznie</a:t>
            </a:r>
            <a:r>
              <a:rPr lang="pl-PL" sz="1800" dirty="0" smtClean="0"/>
              <a:t>, </a:t>
            </a:r>
            <a:endParaRPr lang="pl-PL" sz="1800" dirty="0"/>
          </a:p>
          <a:p>
            <a:pPr marL="1079500" lvl="0" algn="just">
              <a:spcBef>
                <a:spcPts val="0"/>
              </a:spcBef>
              <a:buClr>
                <a:srgbClr val="FF0000"/>
              </a:buClr>
              <a:buFont typeface="Wingdings" pitchFamily="2" charset="2"/>
              <a:buChar char="ü"/>
            </a:pPr>
            <a:r>
              <a:rPr lang="pl-PL" sz="1800" dirty="0"/>
              <a:t>do zwierząt będących w posiadaniu rolnika w dniu złożenia wniosku oraz przez okres od dnia 20 października do dnia 20 listopada roku, w którym został złożony wniosek o przyznanie tej </a:t>
            </a:r>
            <a:r>
              <a:rPr lang="pl-PL" sz="1800" dirty="0" smtClean="0"/>
              <a:t>płatności. </a:t>
            </a:r>
            <a:endParaRPr lang="pl-PL" sz="1800" dirty="0"/>
          </a:p>
          <a:p>
            <a:pPr marL="725488" algn="just">
              <a:buClr>
                <a:srgbClr val="FF0000"/>
              </a:buClr>
            </a:pPr>
            <a:r>
              <a:rPr lang="pl-PL" sz="1800" dirty="0"/>
              <a:t>przysługuje do zwierząt, które zostały wpisane do rejestru zwierząt gospodarskich oznakowanych, o którym mowa w przepisach o systemie identyfikacji i rejestracji zwierząt, na podstawie zgłoszenia dokonanego:</a:t>
            </a:r>
          </a:p>
          <a:p>
            <a:pPr marL="1079500" lvl="0" algn="just">
              <a:buClr>
                <a:srgbClr val="FF0000"/>
              </a:buClr>
              <a:buFont typeface="Wingdings" pitchFamily="2" charset="2"/>
              <a:buChar char="ü"/>
            </a:pPr>
            <a:r>
              <a:rPr lang="pl-PL" sz="1800" dirty="0"/>
              <a:t>najpóźniej w terminie 7 dni od dnia złożenia wniosku o tę płatność, oraz</a:t>
            </a:r>
          </a:p>
          <a:p>
            <a:pPr marL="1079500" lvl="0" algn="just">
              <a:buClr>
                <a:srgbClr val="FF0000"/>
              </a:buClr>
              <a:buFont typeface="Wingdings" pitchFamily="2" charset="2"/>
              <a:buChar char="ü"/>
            </a:pPr>
            <a:r>
              <a:rPr lang="pl-PL" sz="1800" dirty="0"/>
              <a:t>do dnia </a:t>
            </a:r>
            <a:r>
              <a:rPr lang="pl-PL" sz="1800" dirty="0" smtClean="0"/>
              <a:t>28 </a:t>
            </a:r>
            <a:r>
              <a:rPr lang="pl-PL" sz="1800" dirty="0"/>
              <a:t>października roku, w którym został złożony wniosek o tę płatność, w przypadku gdy zgłoszone we wniosku zwierzę zostało wyrejestrowane po dniu złożenia wniosku.</a:t>
            </a:r>
          </a:p>
          <a:p>
            <a:pPr lvl="1" algn="just">
              <a:buClr>
                <a:srgbClr val="EF2A03"/>
              </a:buClr>
              <a:buFont typeface="Arial" pitchFamily="34" charset="0"/>
              <a:buChar char="•"/>
            </a:pPr>
            <a:r>
              <a:rPr lang="pl-PL" sz="1800" dirty="0" smtClean="0"/>
              <a:t>wsparcie dostępne w całym kraju</a:t>
            </a:r>
          </a:p>
          <a:p>
            <a:pPr marL="0" lvl="1" indent="0" algn="just">
              <a:buClr>
                <a:srgbClr val="EF2A03"/>
              </a:buClr>
              <a:buNone/>
            </a:pPr>
            <a:endParaRPr lang="pl-PL" sz="1800" dirty="0" smtClean="0"/>
          </a:p>
          <a:p>
            <a:pPr lvl="1" algn="just">
              <a:buClr>
                <a:srgbClr val="EF2A03"/>
              </a:buClr>
              <a:buFont typeface="Arial" pitchFamily="34" charset="0"/>
              <a:buChar char="•"/>
            </a:pPr>
            <a:endParaRPr lang="pl-PL" sz="1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a:spLocks noGrp="1"/>
          </p:cNvSpPr>
          <p:nvPr>
            <p:ph type="title"/>
          </p:nvPr>
        </p:nvSpPr>
        <p:spPr>
          <a:xfrm>
            <a:off x="1187624" y="620688"/>
            <a:ext cx="7656314" cy="950899"/>
          </a:xfrm>
        </p:spPr>
        <p:txBody>
          <a:bodyPr/>
          <a:lstStyle/>
          <a:p>
            <a:pPr algn="l"/>
            <a:r>
              <a:rPr lang="pl-PL" sz="1800" dirty="0" smtClean="0"/>
              <a:t/>
            </a:r>
            <a:br>
              <a:rPr lang="pl-PL" sz="1800" dirty="0" smtClean="0"/>
            </a:br>
            <a:r>
              <a:rPr lang="pl-PL" sz="1800" dirty="0"/>
              <a:t/>
            </a:r>
            <a:br>
              <a:rPr lang="pl-PL" sz="1800" dirty="0"/>
            </a:br>
            <a:r>
              <a:rPr lang="pl-PL" dirty="0" smtClean="0">
                <a:solidFill>
                  <a:srgbClr val="C00000"/>
                </a:solidFill>
              </a:rPr>
              <a:t>Projektowane </a:t>
            </a:r>
            <a:r>
              <a:rPr lang="pl-PL" dirty="0">
                <a:solidFill>
                  <a:srgbClr val="C00000"/>
                </a:solidFill>
              </a:rPr>
              <a:t>stawki poszczególnych schematów </a:t>
            </a:r>
            <a:r>
              <a:rPr lang="pl-PL" dirty="0" smtClean="0">
                <a:solidFill>
                  <a:srgbClr val="C00000"/>
                </a:solidFill>
              </a:rPr>
              <a:t>w </a:t>
            </a:r>
            <a:r>
              <a:rPr lang="pl-PL" dirty="0">
                <a:solidFill>
                  <a:srgbClr val="C00000"/>
                </a:solidFill>
              </a:rPr>
              <a:t>ramach płatności </a:t>
            </a:r>
            <a:r>
              <a:rPr lang="pl-PL" dirty="0" smtClean="0">
                <a:solidFill>
                  <a:srgbClr val="C00000"/>
                </a:solidFill>
              </a:rPr>
              <a:t>bezpośrednich </a:t>
            </a:r>
            <a:r>
              <a:rPr lang="pl-PL" dirty="0">
                <a:solidFill>
                  <a:srgbClr val="C00000"/>
                </a:solidFill>
              </a:rPr>
              <a:t>w latach 2015-2020</a:t>
            </a:r>
            <a:r>
              <a:rPr lang="pl-PL" sz="1800" dirty="0" smtClean="0">
                <a:solidFill>
                  <a:srgbClr val="FF0000"/>
                </a:solidFill>
              </a:rPr>
              <a:t/>
            </a:r>
            <a:br>
              <a:rPr lang="pl-PL" sz="1800" dirty="0" smtClean="0">
                <a:solidFill>
                  <a:srgbClr val="FF0000"/>
                </a:solidFill>
              </a:rPr>
            </a:br>
            <a:r>
              <a:rPr lang="pl-PL" sz="1800" dirty="0"/>
              <a:t/>
            </a:r>
            <a:br>
              <a:rPr lang="pl-PL" sz="1800" dirty="0"/>
            </a:br>
            <a:endParaRPr lang="pl-PL" sz="1400" dirty="0">
              <a:solidFill>
                <a:srgbClr val="C00000"/>
              </a:solidFill>
            </a:endParaRPr>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700808"/>
            <a:ext cx="8820471" cy="5157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268760"/>
            <a:ext cx="8352928" cy="4114800"/>
          </a:xfrm>
        </p:spPr>
        <p:txBody>
          <a:bodyPr/>
          <a:lstStyle/>
          <a:p>
            <a:pPr algn="just">
              <a:buClr>
                <a:srgbClr val="EF2A03"/>
              </a:buClr>
              <a:buFont typeface="Wingdings" pitchFamily="2" charset="2"/>
              <a:buChar char="q"/>
            </a:pPr>
            <a:r>
              <a:rPr lang="pl-PL" sz="1800" b="1" dirty="0">
                <a:solidFill>
                  <a:srgbClr val="000000"/>
                </a:solidFill>
              </a:rPr>
              <a:t>Płatność do kóz:</a:t>
            </a:r>
          </a:p>
          <a:p>
            <a:pPr lvl="1" algn="just">
              <a:buClr>
                <a:srgbClr val="EF2A03"/>
              </a:buClr>
              <a:buFont typeface="Arial" pitchFamily="34" charset="0"/>
              <a:buChar char="•"/>
            </a:pPr>
            <a:r>
              <a:rPr lang="pl-PL" sz="1800" dirty="0">
                <a:solidFill>
                  <a:srgbClr val="000000"/>
                </a:solidFill>
              </a:rPr>
              <a:t>przysługuje rolnikowi aktywnemu zawodowo </a:t>
            </a:r>
          </a:p>
          <a:p>
            <a:pPr marL="725488" lvl="0" algn="just">
              <a:buClr>
                <a:srgbClr val="FF0000"/>
              </a:buClr>
            </a:pPr>
            <a:r>
              <a:rPr lang="pl-PL" sz="1800" dirty="0"/>
              <a:t>przysługuje do samic kóz: </a:t>
            </a:r>
          </a:p>
          <a:p>
            <a:pPr marL="1077913" lvl="0" indent="-354013" algn="just">
              <a:spcBef>
                <a:spcPts val="0"/>
              </a:spcBef>
              <a:buClr>
                <a:srgbClr val="FF0000"/>
              </a:buClr>
              <a:buFont typeface="Wingdings" pitchFamily="2" charset="2"/>
              <a:buChar char="ü"/>
            </a:pPr>
            <a:r>
              <a:rPr lang="pl-PL" sz="1800" dirty="0"/>
              <a:t>których wiek w dniu 15 maja roku, w którym został złożony wniosek o przyznanie tej płatności wynosi co najmniej 12 miesięcy, tj. urodzone do dnia 15 maja 2014 r. </a:t>
            </a:r>
            <a:r>
              <a:rPr lang="pl-PL" sz="1800" dirty="0" smtClean="0"/>
              <a:t>włącznie,</a:t>
            </a:r>
            <a:endParaRPr lang="pl-PL" sz="1800" dirty="0"/>
          </a:p>
          <a:p>
            <a:pPr marL="1077913" lvl="0" indent="-354013" algn="just">
              <a:spcBef>
                <a:spcPts val="0"/>
              </a:spcBef>
              <a:buClr>
                <a:srgbClr val="FF0000"/>
              </a:buClr>
              <a:buFont typeface="Wingdings" pitchFamily="2" charset="2"/>
              <a:buChar char="ü"/>
            </a:pPr>
            <a:r>
              <a:rPr lang="pl-PL" sz="1800" dirty="0"/>
              <a:t>do zwierząt będących w posiadaniu rolnika, przez okres od dnia złożenia wniosku do dnia 30 czerwca roku złożenia wniosku. </a:t>
            </a:r>
          </a:p>
          <a:p>
            <a:pPr lvl="1" algn="just">
              <a:buClr>
                <a:srgbClr val="EF2A03"/>
              </a:buClr>
              <a:buFont typeface="Arial" pitchFamily="34" charset="0"/>
              <a:buChar char="•"/>
            </a:pPr>
            <a:r>
              <a:rPr lang="pl-PL" sz="1800" dirty="0" smtClean="0"/>
              <a:t>przysługuje </a:t>
            </a:r>
            <a:r>
              <a:rPr lang="pl-PL" sz="1800" dirty="0"/>
              <a:t>do zwierząt, które zostały wpisane do rejestru zwierząt gospodarskich oznakowanych, o którym mowa w przepisach o systemie identyfikacji i rejestracji zwierząt, na podstawie zgłoszenia dokonanego najpóźniej w terminie 7 dni od dnia złożenia wniosku o przyznanie tych płatności.</a:t>
            </a:r>
          </a:p>
          <a:p>
            <a:pPr lvl="1" algn="just">
              <a:buClr>
                <a:srgbClr val="EF2A03"/>
              </a:buClr>
              <a:buFont typeface="Arial" pitchFamily="34" charset="0"/>
              <a:buChar char="•"/>
            </a:pPr>
            <a:r>
              <a:rPr lang="pl-PL" sz="1800" dirty="0" smtClean="0"/>
              <a:t>wsparcie </a:t>
            </a:r>
            <a:r>
              <a:rPr lang="pl-PL" sz="1800" dirty="0"/>
              <a:t>dostępne w całym kraju</a:t>
            </a:r>
          </a:p>
          <a:p>
            <a:pPr lvl="1" algn="just">
              <a:buClr>
                <a:srgbClr val="EF2A03"/>
              </a:buClr>
              <a:buFont typeface="Arial" pitchFamily="34" charset="0"/>
              <a:buChar char="•"/>
            </a:pPr>
            <a:r>
              <a:rPr lang="pl-PL" sz="1800" dirty="0"/>
              <a:t>minimalna liczba posiadanych samic kozy w wieku co najmniej 12 miesięcy – 5 szt.</a:t>
            </a:r>
          </a:p>
          <a:p>
            <a:pPr lvl="1" algn="just">
              <a:buClr>
                <a:srgbClr val="EF2A03"/>
              </a:buClr>
              <a:buFont typeface="Arial" pitchFamily="34" charset="0"/>
              <a:buChar char="•"/>
            </a:pPr>
            <a:r>
              <a:rPr lang="pl-PL" sz="1800" dirty="0"/>
              <a:t>Płatność przysługuje do zwierząt od 1-szej sztuki w stadzie</a:t>
            </a:r>
          </a:p>
          <a:p>
            <a:pPr algn="just"/>
            <a:endParaRPr lang="pl-PL" sz="1800" dirty="0"/>
          </a:p>
        </p:txBody>
      </p:sp>
      <p:sp>
        <p:nvSpPr>
          <p:cNvPr id="6" name="Tytuł 1"/>
          <p:cNvSpPr>
            <a:spLocks noGrp="1"/>
          </p:cNvSpPr>
          <p:nvPr>
            <p:ph type="title"/>
          </p:nvPr>
        </p:nvSpPr>
        <p:spPr>
          <a:xfrm>
            <a:off x="1043608" y="714357"/>
            <a:ext cx="7371702" cy="571504"/>
          </a:xfrm>
        </p:spPr>
        <p:txBody>
          <a:bodyPr/>
          <a:lstStyle/>
          <a:p>
            <a:r>
              <a:rPr lang="pl-PL" dirty="0">
                <a:solidFill>
                  <a:srgbClr val="C00000"/>
                </a:solidFill>
              </a:rPr>
              <a:t>Schematy wsparcia związanego z produkcją </a:t>
            </a:r>
            <a:r>
              <a:rPr lang="pl-PL" dirty="0" smtClean="0">
                <a:solidFill>
                  <a:srgbClr val="C00000"/>
                </a:solidFill>
              </a:rPr>
              <a:t>(5/14)</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323459578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3" name="Symbol zastępczy zawartości 2"/>
          <p:cNvSpPr>
            <a:spLocks noGrp="1"/>
          </p:cNvSpPr>
          <p:nvPr>
            <p:ph idx="1"/>
          </p:nvPr>
        </p:nvSpPr>
        <p:spPr>
          <a:xfrm>
            <a:off x="323528" y="1194048"/>
            <a:ext cx="8640960" cy="5663952"/>
          </a:xfrm>
        </p:spPr>
        <p:txBody>
          <a:bodyPr/>
          <a:lstStyle/>
          <a:p>
            <a:pPr marL="285750" lvl="1" algn="just">
              <a:buClr>
                <a:srgbClr val="FF0000"/>
              </a:buClr>
              <a:buFont typeface="Wingdings" pitchFamily="2" charset="2"/>
              <a:buChar char="q"/>
            </a:pPr>
            <a:r>
              <a:rPr lang="pl-PL" sz="1620" b="1" dirty="0">
                <a:solidFill>
                  <a:srgbClr val="000000"/>
                </a:solidFill>
              </a:rPr>
              <a:t>Dodatkowe </a:t>
            </a:r>
            <a:r>
              <a:rPr lang="pl-PL" sz="1620" b="1" dirty="0" smtClean="0">
                <a:solidFill>
                  <a:srgbClr val="000000"/>
                </a:solidFill>
              </a:rPr>
              <a:t>zasady dla płatności związanych do zwierząt:</a:t>
            </a:r>
            <a:endParaRPr lang="pl-PL" sz="1620" b="1" dirty="0">
              <a:solidFill>
                <a:srgbClr val="000000"/>
              </a:solidFill>
            </a:endParaRPr>
          </a:p>
          <a:p>
            <a:pPr marL="457200" lvl="1" algn="just">
              <a:buClr>
                <a:srgbClr val="FF0000"/>
              </a:buClr>
              <a:buFont typeface="Arial" pitchFamily="34" charset="0"/>
              <a:buChar char="•"/>
            </a:pPr>
            <a:r>
              <a:rPr lang="pl-PL" sz="1620" dirty="0"/>
              <a:t>d</a:t>
            </a:r>
            <a:r>
              <a:rPr lang="pl-PL" sz="1620" dirty="0" smtClean="0"/>
              <a:t>o </a:t>
            </a:r>
            <a:r>
              <a:rPr lang="pl-PL" sz="1620" dirty="0"/>
              <a:t>wniosku o przyznanie płatności związanych do zwierząt należy dołączyć </a:t>
            </a:r>
            <a:r>
              <a:rPr lang="pl-PL" sz="1620" i="1" dirty="0" smtClean="0"/>
              <a:t>Oświadczenie o </a:t>
            </a:r>
            <a:r>
              <a:rPr lang="pl-PL" sz="1620" i="1" dirty="0"/>
              <a:t>zwierzętach zadeklarowanych do płatności</a:t>
            </a:r>
            <a:r>
              <a:rPr lang="pl-PL" sz="1620" dirty="0"/>
              <a:t>.</a:t>
            </a:r>
          </a:p>
          <a:p>
            <a:pPr marL="457200" lvl="1" algn="just">
              <a:buClr>
                <a:srgbClr val="EF2A03"/>
              </a:buClr>
              <a:buFont typeface="Arial" pitchFamily="34" charset="0"/>
              <a:buChar char="•"/>
            </a:pPr>
            <a:r>
              <a:rPr lang="pl-PL" sz="1620" dirty="0"/>
              <a:t>w żadnym wypadku pomocy lub wsparcia nie przyznaje się dla liczby zwierząt większej niż wskazana we wniosku o przyznanie pomocy lub wniosku o płatność</a:t>
            </a:r>
          </a:p>
          <a:p>
            <a:pPr marL="457200" lvl="1" algn="just">
              <a:buClr>
                <a:srgbClr val="EF2A03"/>
              </a:buClr>
              <a:buFont typeface="Arial" pitchFamily="34" charset="0"/>
              <a:buChar char="•"/>
            </a:pPr>
            <a:r>
              <a:rPr lang="pl-PL" sz="1620" dirty="0"/>
              <a:t>jeżeli liczba zwierząt zgłoszona we wniosku o przyznanie pomocy lub wniosku o płatność przewyższa liczbę zatwierdzoną w wyniku kontroli administracyjnej lub kontroli na miejscu, pomoc lub wsparcie oblicza się na podstawie zwierząt zatwierdzonych</a:t>
            </a:r>
          </a:p>
          <a:p>
            <a:pPr marL="457200" lvl="1" algn="just">
              <a:buClr>
                <a:srgbClr val="EF2A03"/>
              </a:buClr>
              <a:buFont typeface="Arial" pitchFamily="34" charset="0"/>
              <a:buChar char="•"/>
            </a:pPr>
            <a:r>
              <a:rPr lang="pl-PL" sz="1620" dirty="0"/>
              <a:t>w przypadku płatności związanych do zwierząt posiadanie zwierząt potwierdzane będzie w systemie identyfikacji i rejestracji zwierząt</a:t>
            </a:r>
          </a:p>
          <a:p>
            <a:pPr marL="457200" lvl="1" algn="just">
              <a:buClr>
                <a:srgbClr val="FF0000"/>
              </a:buClr>
              <a:buFont typeface="Arial" pitchFamily="34" charset="0"/>
              <a:buChar char="•"/>
            </a:pPr>
            <a:r>
              <a:rPr lang="pl-PL" sz="1620" b="1" dirty="0" smtClean="0"/>
              <a:t>Zastępowanie zwierząt:</a:t>
            </a:r>
            <a:r>
              <a:rPr lang="pl-PL" sz="1620" dirty="0" smtClean="0"/>
              <a:t> </a:t>
            </a:r>
          </a:p>
          <a:p>
            <a:pPr marL="717550" lvl="1" algn="just">
              <a:buClr>
                <a:srgbClr val="FF0000"/>
              </a:buClr>
              <a:buFont typeface="Wingdings" pitchFamily="2" charset="2"/>
              <a:buChar char="ü"/>
            </a:pPr>
            <a:r>
              <a:rPr lang="pl-PL" sz="1620" dirty="0" smtClean="0"/>
              <a:t>wszystkie </a:t>
            </a:r>
            <a:r>
              <a:rPr lang="pl-PL" sz="1620" dirty="0"/>
              <a:t>zwierzęta deklarowane do płatności związanych ze zwierzętami w okresie przetrzymywania mogą być zastępowane bez utraty prawa do wypłaty pomocy lub wsparcia, chyba że rolnik wcześniej został poinformowany przez ARiMR o niezgodnościach we wniosku o przyznanie pomocy lub wniosku o płatność lub o zamiarze przeprowadzenia kontroli na miejscu w </a:t>
            </a:r>
            <a:r>
              <a:rPr lang="pl-PL" sz="1620" dirty="0" smtClean="0"/>
              <a:t>gospodarstwie</a:t>
            </a:r>
            <a:r>
              <a:rPr lang="pl-PL" sz="1620" dirty="0"/>
              <a:t>.</a:t>
            </a:r>
          </a:p>
          <a:p>
            <a:pPr marL="717550" indent="-285750" algn="just">
              <a:buClr>
                <a:srgbClr val="FF0000"/>
              </a:buClr>
              <a:buFont typeface="Wingdings" pitchFamily="2" charset="2"/>
              <a:buChar char="ü"/>
            </a:pPr>
            <a:r>
              <a:rPr lang="pl-PL" sz="1620" dirty="0" smtClean="0"/>
              <a:t>w </a:t>
            </a:r>
            <a:r>
              <a:rPr lang="pl-PL" sz="1620" dirty="0"/>
              <a:t>przypadku gdy po dniu złożenia wniosku zgłoszone zwierzę zostało </a:t>
            </a:r>
            <a:r>
              <a:rPr lang="pl-PL" sz="1620" dirty="0" smtClean="0"/>
              <a:t>zastąpione płatności </a:t>
            </a:r>
            <a:r>
              <a:rPr lang="pl-PL" sz="1620" dirty="0"/>
              <a:t>związane do zwierząt przysługują do tych zwierząt, które zostały wpisane do rejestru zwierząt gospodarskich oznakowanych na podstawie zgłoszenia dokonanego najpóźniej w terminie 7 dni od dnia zastąpienia</a:t>
            </a:r>
            <a:r>
              <a:rPr lang="pl-PL" sz="1620" dirty="0" smtClean="0"/>
              <a:t>.</a:t>
            </a:r>
          </a:p>
          <a:p>
            <a:pPr lvl="1" algn="just">
              <a:buClr>
                <a:srgbClr val="EF2A03"/>
              </a:buClr>
              <a:buFont typeface="Arial" pitchFamily="34" charset="0"/>
              <a:buChar char="•"/>
            </a:pPr>
            <a:endParaRPr lang="pl-PL" sz="1620" dirty="0"/>
          </a:p>
          <a:p>
            <a:pPr algn="just">
              <a:buClr>
                <a:srgbClr val="FF0000"/>
              </a:buClr>
              <a:buFont typeface="Arial" pitchFamily="34" charset="0"/>
              <a:buChar char="•"/>
            </a:pPr>
            <a:endParaRPr lang="pl-PL" sz="1620" dirty="0"/>
          </a:p>
          <a:p>
            <a:pPr marL="0" indent="0" algn="just">
              <a:buNone/>
            </a:pPr>
            <a:endParaRPr lang="pl-PL" sz="1620" dirty="0"/>
          </a:p>
        </p:txBody>
      </p:sp>
      <p:sp>
        <p:nvSpPr>
          <p:cNvPr id="6" name="Tytuł 1"/>
          <p:cNvSpPr>
            <a:spLocks noGrp="1"/>
          </p:cNvSpPr>
          <p:nvPr>
            <p:ph type="title"/>
          </p:nvPr>
        </p:nvSpPr>
        <p:spPr>
          <a:xfrm>
            <a:off x="1088730" y="697256"/>
            <a:ext cx="7515718" cy="571504"/>
          </a:xfrm>
        </p:spPr>
        <p:txBody>
          <a:bodyPr/>
          <a:lstStyle/>
          <a:p>
            <a:r>
              <a:rPr lang="pl-PL" dirty="0">
                <a:solidFill>
                  <a:srgbClr val="C00000"/>
                </a:solidFill>
              </a:rPr>
              <a:t>Schematy wsparcia związanego z produkcją </a:t>
            </a:r>
            <a:r>
              <a:rPr lang="pl-PL" dirty="0" smtClean="0">
                <a:solidFill>
                  <a:srgbClr val="C00000"/>
                </a:solidFill>
              </a:rPr>
              <a:t>(6/14)</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250534094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60738" y="714357"/>
            <a:ext cx="7515718" cy="571504"/>
          </a:xfrm>
        </p:spPr>
        <p:txBody>
          <a:bodyPr/>
          <a:lstStyle/>
          <a:p>
            <a:r>
              <a:rPr lang="pl-PL" dirty="0">
                <a:solidFill>
                  <a:srgbClr val="C00000"/>
                </a:solidFill>
              </a:rPr>
              <a:t>Schematy wsparcia związanego z produkcją </a:t>
            </a:r>
            <a:r>
              <a:rPr lang="pl-PL" dirty="0" smtClean="0">
                <a:solidFill>
                  <a:srgbClr val="C00000"/>
                </a:solidFill>
              </a:rPr>
              <a:t>(7/14)</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285720" y="1124744"/>
            <a:ext cx="8201028" cy="5447528"/>
          </a:xfrm>
        </p:spPr>
        <p:txBody>
          <a:bodyPr/>
          <a:lstStyle/>
          <a:p>
            <a:pPr lvl="0" algn="just">
              <a:buClr>
                <a:srgbClr val="EF2A03"/>
              </a:buClr>
              <a:buFont typeface="Wingdings" pitchFamily="2" charset="2"/>
              <a:buChar char="q"/>
            </a:pPr>
            <a:r>
              <a:rPr lang="pl-PL" sz="1800" b="1" dirty="0">
                <a:solidFill>
                  <a:srgbClr val="000000"/>
                </a:solidFill>
              </a:rPr>
              <a:t>Dodatkowe zasady dla płatności związanych do </a:t>
            </a:r>
            <a:r>
              <a:rPr lang="pl-PL" sz="1800" b="1" dirty="0" smtClean="0">
                <a:solidFill>
                  <a:srgbClr val="000000"/>
                </a:solidFill>
              </a:rPr>
              <a:t>zwierząt (</a:t>
            </a:r>
            <a:r>
              <a:rPr lang="pl-PL" sz="1800" b="1" dirty="0">
                <a:solidFill>
                  <a:srgbClr val="000000"/>
                </a:solidFill>
              </a:rPr>
              <a:t>c.d</a:t>
            </a:r>
            <a:r>
              <a:rPr lang="pl-PL" sz="1800" b="1" dirty="0" smtClean="0">
                <a:solidFill>
                  <a:srgbClr val="000000"/>
                </a:solidFill>
              </a:rPr>
              <a:t>.):</a:t>
            </a:r>
          </a:p>
          <a:p>
            <a:pPr lvl="1" algn="just">
              <a:buClr>
                <a:srgbClr val="EF2A03"/>
              </a:buClr>
              <a:buFont typeface="Arial" pitchFamily="34" charset="0"/>
              <a:buChar char="•"/>
            </a:pPr>
            <a:r>
              <a:rPr lang="pl-PL" sz="1700" dirty="0" smtClean="0"/>
              <a:t>W przypadku stwierdzenia niezgodności odnośnie do systemu identyfikacji i rejestracji bydła:</a:t>
            </a:r>
          </a:p>
          <a:p>
            <a:pPr lvl="2" algn="just">
              <a:buClr>
                <a:srgbClr val="EF2A03"/>
              </a:buClr>
              <a:buFont typeface="Arial" pitchFamily="34" charset="0"/>
              <a:buChar char="•"/>
            </a:pPr>
            <a:r>
              <a:rPr lang="pl-PL" sz="1700" dirty="0" smtClean="0"/>
              <a:t>obecne w gospodarstwie bydło, które utraciło jeden z dwóch kolczyków, uznaje się za zatwierdzone, pod warunkiem że jest jednoznacznie i indywidualnie identyfikowalne przy pomocy innych elementów systemu identyfikacji i rejestracji bydła</a:t>
            </a:r>
          </a:p>
          <a:p>
            <a:pPr lvl="2" algn="just">
              <a:buClr>
                <a:srgbClr val="EF2A03"/>
              </a:buClr>
              <a:buFont typeface="Arial" pitchFamily="34" charset="0"/>
              <a:buChar char="•"/>
            </a:pPr>
            <a:r>
              <a:rPr lang="pl-PL" sz="1700" dirty="0" smtClean="0"/>
              <a:t>obecną w gospodarstwie sztukę bydła, która utraciła dwa kolczyki, uznaje się za zatwierdzoną, pod warunkiem że jest wciąż identyfikowalna za pomocą rejestru, paszportu zwierzęcia, bazy danych lub innych metod ustanowionych w rozporządzeniu (WE) nr 1760/2000 oraz pod warunkiem że posiadacz zwierząt może udowodnić, iż podjął działania w celu naprawy tej sytuacji przed otrzymaniem powiadomienia o kontroli na miejscu</a:t>
            </a:r>
          </a:p>
          <a:p>
            <a:pPr lvl="2" algn="just">
              <a:buClr>
                <a:srgbClr val="EF2A03"/>
              </a:buClr>
              <a:buFont typeface="Arial" pitchFamily="34" charset="0"/>
              <a:buChar char="•"/>
            </a:pPr>
            <a:r>
              <a:rPr lang="pl-PL" sz="1700" dirty="0" smtClean="0"/>
              <a:t>w przypadku gdy stwierdzone niezgodności dotyczą niepoprawnych wpisów do rejestru lub paszportów zwierząt, przedmiotowe zwierzę uznaje się za niezatwierdzone, w przypadku gdy takie błędy wykryto w toku co najmniej dwóch kontroli w ciągu 24 miesięcy. We wszystkich pozostałych przypadkach przedmiotowe zwierzęta uznaje się za niezatwierdzone po pierwszym stwierdzeniu niezgodności.</a:t>
            </a:r>
          </a:p>
          <a:p>
            <a:pPr lvl="2" algn="just">
              <a:buClr>
                <a:srgbClr val="EF2A03"/>
              </a:buClr>
              <a:buFont typeface="Arial" pitchFamily="34" charset="0"/>
              <a:buChar char="•"/>
            </a:pPr>
            <a:endParaRPr lang="pl-PL" dirty="0" smtClean="0">
              <a:solidFill>
                <a:srgbClr val="000000"/>
              </a:solidFill>
            </a:endParaRPr>
          </a:p>
        </p:txBody>
      </p:sp>
    </p:spTree>
    <p:extLst>
      <p:ext uri="{BB962C8B-B14F-4D97-AF65-F5344CB8AC3E}">
        <p14:creationId xmlns:p14="http://schemas.microsoft.com/office/powerpoint/2010/main" val="24859179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6" y="714357"/>
            <a:ext cx="7488832" cy="571504"/>
          </a:xfrm>
        </p:spPr>
        <p:txBody>
          <a:bodyPr/>
          <a:lstStyle/>
          <a:p>
            <a:r>
              <a:rPr lang="pl-PL" dirty="0">
                <a:solidFill>
                  <a:srgbClr val="C00000"/>
                </a:solidFill>
              </a:rPr>
              <a:t>Schematy wsparcia związanego z produkcją </a:t>
            </a:r>
            <a:r>
              <a:rPr lang="pl-PL" dirty="0" smtClean="0">
                <a:solidFill>
                  <a:srgbClr val="C00000"/>
                </a:solidFill>
              </a:rPr>
              <a:t>(8/14)</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331412" y="1268760"/>
            <a:ext cx="8201028" cy="5214974"/>
          </a:xfrm>
        </p:spPr>
        <p:txBody>
          <a:bodyPr/>
          <a:lstStyle/>
          <a:p>
            <a:pPr lvl="0" algn="just">
              <a:buClr>
                <a:srgbClr val="EF2A03"/>
              </a:buClr>
              <a:buFont typeface="Wingdings" pitchFamily="2" charset="2"/>
              <a:buChar char="q"/>
            </a:pPr>
            <a:r>
              <a:rPr lang="pl-PL" sz="1800" b="1" dirty="0">
                <a:solidFill>
                  <a:srgbClr val="000000"/>
                </a:solidFill>
              </a:rPr>
              <a:t>Dodatkowe zasady dla płatności związanych do </a:t>
            </a:r>
            <a:r>
              <a:rPr lang="pl-PL" sz="1800" b="1" dirty="0" smtClean="0">
                <a:solidFill>
                  <a:srgbClr val="000000"/>
                </a:solidFill>
              </a:rPr>
              <a:t>zwierząt (</a:t>
            </a:r>
            <a:r>
              <a:rPr lang="pl-PL" sz="1800" b="1" dirty="0">
                <a:solidFill>
                  <a:srgbClr val="000000"/>
                </a:solidFill>
              </a:rPr>
              <a:t>c.d</a:t>
            </a:r>
            <a:r>
              <a:rPr lang="pl-PL" sz="1800" b="1" dirty="0" smtClean="0">
                <a:solidFill>
                  <a:srgbClr val="000000"/>
                </a:solidFill>
              </a:rPr>
              <a:t>.):</a:t>
            </a:r>
          </a:p>
          <a:p>
            <a:pPr lvl="1" algn="just">
              <a:buClr>
                <a:srgbClr val="EF2A03"/>
              </a:buClr>
              <a:buFont typeface="Arial" pitchFamily="34" charset="0"/>
              <a:buChar char="•"/>
            </a:pPr>
            <a:r>
              <a:rPr lang="pl-PL" dirty="0" smtClean="0"/>
              <a:t>obecne w gospodarstwie owce lub kozy, które utraciły jeden kolczyk, uznaje się za zatwierdzone pod warunkiem że zwierzę jest wciąż identyfikowalne przy pomocy tzw. „pierwszego sposobu identyfikacji” i pod warunkiem że wszystkie pozostałe wymogi systemu identyfikacji i rejestrowania owiec i kóz zostały spełnione</a:t>
            </a:r>
          </a:p>
          <a:p>
            <a:pPr lvl="1" algn="just">
              <a:buClr>
                <a:srgbClr val="EF2A03"/>
              </a:buClr>
              <a:buFont typeface="Arial" pitchFamily="34" charset="0"/>
              <a:buChar char="•"/>
            </a:pPr>
            <a:r>
              <a:rPr lang="pl-PL" dirty="0" smtClean="0"/>
              <a:t>w przypadku gdy dla wniosków o przyznanie pomocy w ramach systemów pomocy związanej z produkcją zwierzęcą lub wniosków o płatność w ramach środków wsparcia związanych z produkcją zwierzęcą stwierdzi się różnicę między liczbą zwierząt zgłoszonych a liczbą zwierząt zatwierdzonych, całkowita kwota pomocy lub wsparcia, do której beneficjent jest uprawniony w danym roku składania wniosków, zmniejszana jest o odsetek ustalany poprzez podzielenie liczby zwierząt zgłoszonych „z niezgodnością” przez liczbę zwierząt zatwierdzonych na dany rok, o ile stwierdzone niezgodności dotyczą nie więcej niż trzech zwierząt</a:t>
            </a:r>
          </a:p>
          <a:p>
            <a:pPr lvl="1" algn="just">
              <a:buClr>
                <a:srgbClr val="EF2A03"/>
              </a:buClr>
              <a:buFont typeface="Arial" pitchFamily="34" charset="0"/>
              <a:buChar char="•"/>
            </a:pPr>
            <a:r>
              <a:rPr lang="pl-PL" dirty="0" smtClean="0"/>
              <a:t>jeżeli stwierdzone niezgodności dotyczą więcej niż trzech zwierząt, całkowita kwota pomocy lub wsparcia, do której beneficjent jest uprawniony w ramach systemów pomocy lub środków wsparcia w danym roku składania wniosków zostaje zmniejszona o :</a:t>
            </a:r>
          </a:p>
          <a:p>
            <a:pPr lvl="2" algn="just">
              <a:buClr>
                <a:srgbClr val="EF2A03"/>
              </a:buClr>
              <a:buFont typeface="Arial" pitchFamily="34" charset="0"/>
              <a:buChar char="•"/>
            </a:pPr>
            <a:r>
              <a:rPr lang="pl-PL" sz="1400" dirty="0" smtClean="0"/>
              <a:t>ww. odsetek, jeżeli nie przekracza on 10 %;</a:t>
            </a:r>
          </a:p>
          <a:p>
            <a:pPr lvl="2" algn="just">
              <a:buClr>
                <a:srgbClr val="EF2A03"/>
              </a:buClr>
              <a:buFont typeface="Arial" pitchFamily="34" charset="0"/>
              <a:buChar char="•"/>
            </a:pPr>
            <a:r>
              <a:rPr lang="pl-PL" sz="1400" dirty="0" smtClean="0"/>
              <a:t>dwukrotność  ww. odsetka, jeżeli jest on większy niż 10 %, ale mniejszy niż 20 % (pow. 20% nie przyznaje się wsparcia, a pow. 50% dodatkowe kary)</a:t>
            </a:r>
          </a:p>
          <a:p>
            <a:pPr lvl="2" algn="just">
              <a:buClr>
                <a:srgbClr val="EF2A03"/>
              </a:buClr>
              <a:buFont typeface="Arial" pitchFamily="34" charset="0"/>
              <a:buChar char="•"/>
            </a:pPr>
            <a:endParaRPr lang="pl-PL" dirty="0" smtClean="0"/>
          </a:p>
          <a:p>
            <a:pPr lvl="2" algn="just">
              <a:buClr>
                <a:srgbClr val="EF2A03"/>
              </a:buClr>
              <a:buNone/>
            </a:pPr>
            <a:endParaRPr lang="pl-PL" dirty="0" smtClean="0">
              <a:solidFill>
                <a:srgbClr val="000000"/>
              </a:solidFill>
            </a:endParaRPr>
          </a:p>
        </p:txBody>
      </p:sp>
    </p:spTree>
    <p:extLst>
      <p:ext uri="{BB962C8B-B14F-4D97-AF65-F5344CB8AC3E}">
        <p14:creationId xmlns:p14="http://schemas.microsoft.com/office/powerpoint/2010/main" val="222841132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60738" y="714357"/>
            <a:ext cx="7371702" cy="571504"/>
          </a:xfrm>
        </p:spPr>
        <p:txBody>
          <a:bodyPr/>
          <a:lstStyle/>
          <a:p>
            <a:r>
              <a:rPr lang="pl-PL" dirty="0">
                <a:solidFill>
                  <a:srgbClr val="C00000"/>
                </a:solidFill>
              </a:rPr>
              <a:t>Schematy wsparcia związanego z produkcją </a:t>
            </a:r>
            <a:r>
              <a:rPr lang="pl-PL" dirty="0" smtClean="0">
                <a:solidFill>
                  <a:srgbClr val="C00000"/>
                </a:solidFill>
              </a:rPr>
              <a:t>(9/14)</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285720" y="1310370"/>
            <a:ext cx="8606760" cy="5214974"/>
          </a:xfrm>
        </p:spPr>
        <p:txBody>
          <a:bodyPr/>
          <a:lstStyle/>
          <a:p>
            <a:pPr lvl="0" algn="just">
              <a:buClr>
                <a:srgbClr val="EF2A03"/>
              </a:buClr>
              <a:buFont typeface="Wingdings" pitchFamily="2" charset="2"/>
              <a:buChar char="q"/>
            </a:pPr>
            <a:r>
              <a:rPr lang="pl-PL" sz="1700" b="1" dirty="0" smtClean="0">
                <a:solidFill>
                  <a:srgbClr val="000000"/>
                </a:solidFill>
              </a:rPr>
              <a:t>Płatność do powierzchni upraw roślin wysokobiałkowych:</a:t>
            </a:r>
          </a:p>
          <a:p>
            <a:pPr lvl="1" algn="just">
              <a:buClr>
                <a:srgbClr val="EF2A03"/>
              </a:buClr>
              <a:buFont typeface="Arial" pitchFamily="34" charset="0"/>
              <a:buChar char="•"/>
            </a:pPr>
            <a:r>
              <a:rPr lang="pl-PL" sz="1700" dirty="0" smtClean="0"/>
              <a:t>przysługuje  rolnikowi, który prowadzi </a:t>
            </a:r>
            <a:r>
              <a:rPr lang="pl-PL" sz="1700" dirty="0"/>
              <a:t>w plonie głównym uprawę roślin </a:t>
            </a:r>
            <a:r>
              <a:rPr lang="pl-PL" sz="1700" dirty="0" smtClean="0"/>
              <a:t>wysokobiałkowych</a:t>
            </a:r>
            <a:r>
              <a:rPr lang="pl-PL" sz="1700" dirty="0"/>
              <a:t> </a:t>
            </a:r>
            <a:r>
              <a:rPr lang="pl-PL" sz="1700" dirty="0" smtClean="0"/>
              <a:t>objęte </a:t>
            </a:r>
            <a:r>
              <a:rPr lang="pl-PL" sz="1700" dirty="0"/>
              <a:t>wsparciem,</a:t>
            </a:r>
          </a:p>
          <a:p>
            <a:pPr lvl="1" algn="just">
              <a:buClr>
                <a:srgbClr val="EF2A03"/>
              </a:buClr>
              <a:buFont typeface="Arial" pitchFamily="34" charset="0"/>
              <a:buChar char="•"/>
            </a:pPr>
            <a:r>
              <a:rPr lang="pl-PL" sz="1700" dirty="0" smtClean="0"/>
              <a:t>szacowana stawka płatności : 239,6 EUR/ha</a:t>
            </a:r>
          </a:p>
          <a:p>
            <a:pPr lvl="1" algn="just">
              <a:buClr>
                <a:srgbClr val="EF2A03"/>
              </a:buClr>
              <a:buFont typeface="Arial" pitchFamily="34" charset="0"/>
              <a:buChar char="•"/>
            </a:pPr>
            <a:r>
              <a:rPr lang="pl-PL" sz="1700" dirty="0" smtClean="0"/>
              <a:t>limit pomocy do 75 ha</a:t>
            </a:r>
          </a:p>
          <a:p>
            <a:pPr lvl="1" algn="just">
              <a:buClr>
                <a:srgbClr val="EF2A03"/>
              </a:buClr>
              <a:buFont typeface="Arial" pitchFamily="34" charset="0"/>
              <a:buChar char="•"/>
            </a:pPr>
            <a:r>
              <a:rPr lang="pl-PL" sz="1700" dirty="0" smtClean="0"/>
              <a:t>nie jest wymagane zawarcie umowy</a:t>
            </a:r>
          </a:p>
          <a:p>
            <a:pPr lvl="1" algn="just">
              <a:buClr>
                <a:srgbClr val="EF2A03"/>
              </a:buClr>
              <a:buFont typeface="Arial" pitchFamily="34" charset="0"/>
              <a:buChar char="•"/>
            </a:pPr>
            <a:r>
              <a:rPr lang="pl-PL" sz="1700" dirty="0" smtClean="0"/>
              <a:t>minimalna powierzchnia działki 0,1 ha</a:t>
            </a:r>
          </a:p>
          <a:p>
            <a:pPr marL="0" indent="0" algn="just">
              <a:buNone/>
            </a:pPr>
            <a:endParaRPr lang="pl-PL" sz="1700" b="1" dirty="0" smtClean="0"/>
          </a:p>
          <a:p>
            <a:pPr marL="0" indent="0" algn="just">
              <a:buNone/>
            </a:pPr>
            <a:r>
              <a:rPr lang="pl-PL" sz="1700" b="1" dirty="0" smtClean="0"/>
              <a:t>Rośliny kwalifikujące się do płatności</a:t>
            </a:r>
            <a:r>
              <a:rPr lang="pl-PL" sz="1700" dirty="0" smtClean="0"/>
              <a:t>: </a:t>
            </a:r>
            <a:r>
              <a:rPr lang="pl-PL" sz="1700" dirty="0"/>
              <a:t>bób, bobik, ciecierzyca, esparceta </a:t>
            </a:r>
            <a:r>
              <a:rPr lang="pl-PL" sz="1700" dirty="0" smtClean="0"/>
              <a:t>siewna, fasola </a:t>
            </a:r>
            <a:r>
              <a:rPr lang="pl-PL" sz="1700" dirty="0"/>
              <a:t>zwykła, fasola wielokwiatowa, groch siewny, groch siewny cukrowy, koniczyna czerwona, koniczyna biała, koniczyna białoróżowa, koniczyna perska, koniczyna krwistoczerwona, komonica </a:t>
            </a:r>
            <a:r>
              <a:rPr lang="pl-PL" sz="1700" dirty="0" smtClean="0"/>
              <a:t>zwyczaj, </a:t>
            </a:r>
            <a:r>
              <a:rPr lang="pl-PL" sz="1700" dirty="0"/>
              <a:t>lędźwian</a:t>
            </a:r>
            <a:r>
              <a:rPr lang="pl-PL" sz="1700" dirty="0" smtClean="0"/>
              <a:t>, </a:t>
            </a:r>
            <a:r>
              <a:rPr lang="pl-PL" sz="1700" dirty="0"/>
              <a:t>lucerna siewna, lucerna mieszańcowa, lucerna chmielowa, łubin biały, łubin wąskolistny, łubin żółty</a:t>
            </a:r>
            <a:r>
              <a:rPr lang="pl-PL" sz="1700" dirty="0" smtClean="0"/>
              <a:t>, nostrzyk, </a:t>
            </a:r>
            <a:r>
              <a:rPr lang="pl-PL" sz="1700" dirty="0"/>
              <a:t>peluszka, </a:t>
            </a:r>
            <a:r>
              <a:rPr lang="pl-PL" sz="1700" dirty="0" smtClean="0"/>
              <a:t>seradela uprawna, soczewica jadalna, soja zwyczajna, wyka kosmata, wyka siewna. </a:t>
            </a:r>
          </a:p>
          <a:p>
            <a:pPr marL="0" indent="0" algn="just">
              <a:buNone/>
            </a:pPr>
            <a:r>
              <a:rPr lang="pl-PL" sz="1700" u="sng" dirty="0"/>
              <a:t>Płatność</a:t>
            </a:r>
            <a:r>
              <a:rPr lang="pl-PL" sz="1700" dirty="0"/>
              <a:t> związana do powierzchni upraw roślin wysokobiałkowych </a:t>
            </a:r>
            <a:r>
              <a:rPr lang="pl-PL" sz="1700" u="sng" dirty="0"/>
              <a:t>przysługuje</a:t>
            </a:r>
            <a:r>
              <a:rPr lang="pl-PL" sz="1700" dirty="0"/>
              <a:t> </a:t>
            </a:r>
            <a:r>
              <a:rPr lang="pl-PL" sz="1700" u="sng" dirty="0"/>
              <a:t>również </a:t>
            </a:r>
            <a:r>
              <a:rPr lang="pl-PL" sz="1700" u="sng" dirty="0" smtClean="0"/>
              <a:t>w </a:t>
            </a:r>
            <a:r>
              <a:rPr lang="pl-PL" sz="1700" u="sng" dirty="0"/>
              <a:t>przypadku uprawy gatunków </a:t>
            </a:r>
            <a:r>
              <a:rPr lang="pl-PL" sz="1700" u="sng" dirty="0" smtClean="0"/>
              <a:t>ww. roślin </a:t>
            </a:r>
            <a:r>
              <a:rPr lang="pl-PL" sz="1700" u="sng" dirty="0"/>
              <a:t>wymienionych </a:t>
            </a:r>
            <a:r>
              <a:rPr lang="pl-PL" sz="1700" u="sng" dirty="0" smtClean="0"/>
              <a:t>w </a:t>
            </a:r>
            <a:r>
              <a:rPr lang="pl-PL" sz="1700" u="sng" dirty="0"/>
              <a:t>formie mieszanek</a:t>
            </a:r>
            <a:r>
              <a:rPr lang="pl-PL" sz="1700" dirty="0"/>
              <a:t>, z wyłączeniem mieszanek z roślinami innymi niż </a:t>
            </a:r>
            <a:r>
              <a:rPr lang="pl-PL" sz="1700" dirty="0" smtClean="0"/>
              <a:t>te powyżej wymienione, </a:t>
            </a:r>
            <a:r>
              <a:rPr lang="pl-PL" sz="1700" dirty="0"/>
              <a:t>z tym że </a:t>
            </a:r>
            <a:r>
              <a:rPr lang="pl-PL" sz="1700" u="sng" dirty="0"/>
              <a:t>w przypadku wyki siewnej </a:t>
            </a:r>
            <a:r>
              <a:rPr lang="pl-PL" sz="1700" u="sng" dirty="0" smtClean="0"/>
              <a:t>i </a:t>
            </a:r>
            <a:r>
              <a:rPr lang="pl-PL" sz="1700" u="sng" dirty="0"/>
              <a:t>wyki kosmatej </a:t>
            </a:r>
            <a:r>
              <a:rPr lang="pl-PL" sz="1700" u="sng" dirty="0" smtClean="0"/>
              <a:t>dopuszcza </a:t>
            </a:r>
            <a:r>
              <a:rPr lang="pl-PL" sz="1700" u="sng" dirty="0"/>
              <a:t>się ich uprawę z rośliną podporową</a:t>
            </a:r>
            <a:r>
              <a:rPr lang="pl-PL" sz="1700" dirty="0"/>
              <a:t>.</a:t>
            </a:r>
          </a:p>
          <a:p>
            <a:pPr marL="0" indent="0" algn="just">
              <a:buNone/>
            </a:pPr>
            <a:endParaRPr lang="pl-PL" sz="1700"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87624" y="603587"/>
            <a:ext cx="7659734" cy="737181"/>
          </a:xfrm>
        </p:spPr>
        <p:txBody>
          <a:bodyPr/>
          <a:lstStyle/>
          <a:p>
            <a:r>
              <a:rPr lang="pl-PL" dirty="0">
                <a:solidFill>
                  <a:srgbClr val="C00000"/>
                </a:solidFill>
              </a:rPr>
              <a:t>Schematy wsparcia związanego z produkcją </a:t>
            </a:r>
            <a:r>
              <a:rPr lang="pl-PL" dirty="0" smtClean="0">
                <a:solidFill>
                  <a:srgbClr val="C00000"/>
                </a:solidFill>
              </a:rPr>
              <a:t>(10/14)</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357728" y="1124744"/>
            <a:ext cx="8678768" cy="5447528"/>
          </a:xfrm>
          <a:noFill/>
          <a:ln>
            <a:noFill/>
          </a:ln>
        </p:spPr>
        <p:txBody>
          <a:bodyPr/>
          <a:lstStyle/>
          <a:p>
            <a:pPr lvl="0" algn="just">
              <a:buClr>
                <a:srgbClr val="EF2A03"/>
              </a:buClr>
              <a:buFont typeface="Wingdings" pitchFamily="2" charset="2"/>
              <a:buChar char="q"/>
            </a:pPr>
            <a:r>
              <a:rPr lang="pl-PL" b="1" dirty="0" smtClean="0">
                <a:solidFill>
                  <a:srgbClr val="000000"/>
                </a:solidFill>
              </a:rPr>
              <a:t>Płatność do powierzchni uprawy chmielu:</a:t>
            </a:r>
          </a:p>
          <a:p>
            <a:pPr marL="0" lvl="0" indent="0" algn="just">
              <a:buClr>
                <a:srgbClr val="EF2A03"/>
              </a:buClr>
              <a:buNone/>
            </a:pPr>
            <a:r>
              <a:rPr lang="pl-PL" dirty="0" smtClean="0"/>
              <a:t>Płatność do powierzchni uprawy chmielu przysługuje do plantacji:</a:t>
            </a:r>
          </a:p>
          <a:p>
            <a:pPr marL="531813" lvl="1" algn="just">
              <a:spcBef>
                <a:spcPts val="0"/>
              </a:spcBef>
              <a:buClr>
                <a:srgbClr val="FF0000"/>
              </a:buClr>
              <a:buFont typeface="Cambria" pitchFamily="18" charset="0"/>
              <a:buChar char="•"/>
            </a:pPr>
            <a:r>
              <a:rPr lang="pl-PL" dirty="0"/>
              <a:t>n</a:t>
            </a:r>
            <a:r>
              <a:rPr lang="pl-PL" dirty="0" smtClean="0"/>
              <a:t>a których uprawiane są rośliny chmielu,</a:t>
            </a:r>
          </a:p>
          <a:p>
            <a:pPr marL="531813" indent="-285750" algn="just">
              <a:buClr>
                <a:srgbClr val="FF0000"/>
              </a:buClr>
              <a:buFont typeface="Cambria" pitchFamily="18" charset="0"/>
              <a:buChar char="•"/>
            </a:pPr>
            <a:r>
              <a:rPr lang="pl-PL" dirty="0">
                <a:solidFill>
                  <a:srgbClr val="000000"/>
                </a:solidFill>
              </a:rPr>
              <a:t>zajętych przez konstrukcję nośną i ograniczonych linią jej zewnętrznych odciągów </a:t>
            </a:r>
            <a:r>
              <a:rPr lang="pl-PL" dirty="0" smtClean="0">
                <a:solidFill>
                  <a:srgbClr val="000000"/>
                </a:solidFill>
              </a:rPr>
              <a:t>kotwicznych,</a:t>
            </a:r>
            <a:endParaRPr lang="pl-PL" dirty="0">
              <a:solidFill>
                <a:srgbClr val="000000"/>
              </a:solidFill>
            </a:endParaRPr>
          </a:p>
          <a:p>
            <a:pPr marL="531813" indent="-285750" algn="just">
              <a:buClr>
                <a:srgbClr val="FF0000"/>
              </a:buClr>
              <a:buFont typeface="Cambria" pitchFamily="18" charset="0"/>
              <a:buChar char="•"/>
            </a:pPr>
            <a:r>
              <a:rPr lang="pl-PL" dirty="0" smtClean="0">
                <a:solidFill>
                  <a:srgbClr val="000000"/>
                </a:solidFill>
              </a:rPr>
              <a:t>obsadzonych </a:t>
            </a:r>
            <a:r>
              <a:rPr lang="pl-PL" dirty="0">
                <a:solidFill>
                  <a:srgbClr val="000000"/>
                </a:solidFill>
              </a:rPr>
              <a:t>z gęstością wynoszącą co najmniej 1 300 sadzonek na </a:t>
            </a:r>
            <a:r>
              <a:rPr lang="pl-PL" dirty="0" smtClean="0">
                <a:solidFill>
                  <a:srgbClr val="000000"/>
                </a:solidFill>
              </a:rPr>
              <a:t>hektar, </a:t>
            </a:r>
          </a:p>
          <a:p>
            <a:pPr marL="531813" lvl="1" algn="just">
              <a:buClr>
                <a:srgbClr val="FF0000"/>
              </a:buClr>
              <a:buFont typeface="Cambria" pitchFamily="18" charset="0"/>
              <a:buChar char="•"/>
            </a:pPr>
            <a:r>
              <a:rPr lang="pl-PL" dirty="0"/>
              <a:t>uprawa chmielu prowadzona jest na obszarze kwalifikującym się do przyznania jednolitej płatności </a:t>
            </a:r>
            <a:r>
              <a:rPr lang="pl-PL" dirty="0" smtClean="0"/>
              <a:t>obszarowej,</a:t>
            </a:r>
            <a:endParaRPr lang="pl-PL" dirty="0"/>
          </a:p>
          <a:p>
            <a:pPr marL="531813" lvl="1" algn="just">
              <a:buClr>
                <a:srgbClr val="FF0000"/>
              </a:buClr>
              <a:buFont typeface="Cambria" pitchFamily="18" charset="0"/>
              <a:buChar char="•"/>
            </a:pPr>
            <a:r>
              <a:rPr lang="pl-PL" dirty="0"/>
              <a:t>nie jest wymagane zawarcie </a:t>
            </a:r>
            <a:r>
              <a:rPr lang="pl-PL" dirty="0" smtClean="0"/>
              <a:t>umowy,</a:t>
            </a:r>
            <a:endParaRPr lang="pl-PL" dirty="0"/>
          </a:p>
          <a:p>
            <a:pPr marL="531813" lvl="1" algn="just">
              <a:buClr>
                <a:srgbClr val="FF0000"/>
              </a:buClr>
              <a:buFont typeface="Cambria" pitchFamily="18" charset="0"/>
              <a:buChar char="•"/>
            </a:pPr>
            <a:r>
              <a:rPr lang="pl-PL" dirty="0"/>
              <a:t>minimalna powierzchnia działki 0,1 </a:t>
            </a:r>
            <a:r>
              <a:rPr lang="pl-PL" dirty="0" smtClean="0"/>
              <a:t>ha.</a:t>
            </a:r>
            <a:endParaRPr lang="pl-PL" dirty="0"/>
          </a:p>
          <a:p>
            <a:pPr marL="736600" indent="-285750" algn="just">
              <a:buClr>
                <a:srgbClr val="FF0000"/>
              </a:buClr>
              <a:buFont typeface="Cambria" pitchFamily="18" charset="0"/>
              <a:buChar char="•"/>
            </a:pPr>
            <a:endParaRPr lang="pl-PL" dirty="0">
              <a:solidFill>
                <a:srgbClr val="000000"/>
              </a:solidFill>
            </a:endParaRPr>
          </a:p>
          <a:p>
            <a:pPr marL="0" indent="0" algn="just">
              <a:buNone/>
            </a:pPr>
            <a:r>
              <a:rPr lang="pl-PL" dirty="0"/>
              <a:t>Do powierzchni plantacji chmielu zalicza się:</a:t>
            </a:r>
          </a:p>
          <a:p>
            <a:pPr marL="533400" algn="just">
              <a:buClr>
                <a:srgbClr val="FF0000"/>
              </a:buClr>
            </a:pPr>
            <a:r>
              <a:rPr lang="pl-PL" dirty="0" smtClean="0"/>
              <a:t>pasy </a:t>
            </a:r>
            <a:r>
              <a:rPr lang="pl-PL" dirty="0"/>
              <a:t>brzeżne o szerokości odpowiadającej średniej szerokości międzyrzędzia wewnątrz działki - jeżeli na linii zewnętrznych odciągów kotwicznych, </a:t>
            </a:r>
            <a:r>
              <a:rPr lang="pl-PL" dirty="0" smtClean="0"/>
              <a:t>znajdują </a:t>
            </a:r>
            <a:r>
              <a:rPr lang="pl-PL" dirty="0"/>
              <a:t>się sadzonki chmielu,</a:t>
            </a:r>
          </a:p>
          <a:p>
            <a:pPr marL="533400" algn="just">
              <a:buClr>
                <a:srgbClr val="FF0000"/>
              </a:buClr>
            </a:pPr>
            <a:r>
              <a:rPr lang="pl-PL" dirty="0" smtClean="0"/>
              <a:t>pasy </a:t>
            </a:r>
            <a:r>
              <a:rPr lang="pl-PL" dirty="0"/>
              <a:t>przeznaczone na manewry maszynami rolniczymi, znajdujące się na zakończeniach rzędów roślin - jeżeli szerokość żadnego z nich nie przekracza 8 m</a:t>
            </a:r>
          </a:p>
          <a:p>
            <a:pPr marL="355600" indent="0" algn="just">
              <a:buNone/>
            </a:pPr>
            <a:r>
              <a:rPr lang="pl-PL" dirty="0"/>
              <a:t>- pod warunkiem, że pasy te nie stanowią części drogi publicznej. </a:t>
            </a:r>
          </a:p>
          <a:p>
            <a:pPr marL="0" lvl="1" indent="0" algn="just">
              <a:spcBef>
                <a:spcPts val="0"/>
              </a:spcBef>
              <a:spcAft>
                <a:spcPts val="600"/>
              </a:spcAft>
              <a:buClr>
                <a:srgbClr val="FF0000"/>
              </a:buClr>
              <a:buNone/>
            </a:pPr>
            <a:endParaRPr lang="pl-PL" sz="1000" dirty="0" smtClean="0"/>
          </a:p>
          <a:p>
            <a:pPr marL="0" lvl="1" indent="0" algn="just">
              <a:spcBef>
                <a:spcPts val="0"/>
              </a:spcBef>
              <a:spcAft>
                <a:spcPts val="600"/>
              </a:spcAft>
              <a:buClr>
                <a:srgbClr val="FF0000"/>
              </a:buClr>
              <a:buNone/>
            </a:pPr>
            <a:r>
              <a:rPr lang="pl-PL" dirty="0" smtClean="0"/>
              <a:t>Szacowana stawka płatności: 480 EUR/ha</a:t>
            </a:r>
            <a:endParaRPr lang="pl-PL" dirty="0" smtClean="0">
              <a:solidFill>
                <a:srgbClr val="000000"/>
              </a:solidFill>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1340768"/>
            <a:ext cx="4032448" cy="4752528"/>
          </a:xfrm>
        </p:spPr>
        <p:txBody>
          <a:bodyPr/>
          <a:lstStyle/>
          <a:p>
            <a:pPr algn="just">
              <a:buClr>
                <a:srgbClr val="FF0000"/>
              </a:buClr>
              <a:buFont typeface="Wingdings" pitchFamily="2" charset="2"/>
              <a:buChar char="q"/>
            </a:pPr>
            <a:r>
              <a:rPr lang="pl-PL" sz="1500" b="1" dirty="0" smtClean="0"/>
              <a:t>Rejony </a:t>
            </a:r>
            <a:r>
              <a:rPr lang="pl-PL" sz="1500" b="1" dirty="0"/>
              <a:t>uprawy chmielu:</a:t>
            </a:r>
          </a:p>
          <a:p>
            <a:pPr algn="just"/>
            <a:r>
              <a:rPr lang="pl-PL" sz="1500" u="sng" dirty="0" smtClean="0"/>
              <a:t>rejon </a:t>
            </a:r>
            <a:r>
              <a:rPr lang="pl-PL" sz="1500" u="sng" dirty="0"/>
              <a:t>lubelski</a:t>
            </a:r>
            <a:r>
              <a:rPr lang="pl-PL" sz="1500" dirty="0"/>
              <a:t> obejmujący powiaty: biłgorajski, chełmski, hrubieszowski, kielecki, kozienicki, krasnostawski, kraśnicki, lipski, lubaczowski, lubartowski, lubelski, łańcucki, łęczyński, łukowski, opolski z siedzibą władz w Opolu Lubelskim, puławski, radzyński, starachowicki, świdnicki z siedzibą władz w Świdniku, tomaszowski z siedzibą władz w Tomaszowie Lubelskim, włodawski, zamojski i zwoleński;</a:t>
            </a:r>
          </a:p>
          <a:p>
            <a:pPr algn="just"/>
            <a:r>
              <a:rPr lang="pl-PL" sz="1500" u="sng" dirty="0" smtClean="0"/>
              <a:t>rejon </a:t>
            </a:r>
            <a:r>
              <a:rPr lang="pl-PL" sz="1500" u="sng" dirty="0"/>
              <a:t>wielkopolski</a:t>
            </a:r>
            <a:r>
              <a:rPr lang="pl-PL" sz="1500" dirty="0"/>
              <a:t> obejmujący powiaty: bydgoski, gorzowski, gostyński, grodziski z siedzibą władz w Grodzisku Wielkopolskim, kępiński, koszaliński, krotoszyński, nakielski, nowotomyski, poznański, rawicki, słupecki, wolsztyński, żagański, żarski i żniński;</a:t>
            </a:r>
          </a:p>
          <a:p>
            <a:pPr algn="just"/>
            <a:r>
              <a:rPr lang="pl-PL" sz="1500" u="sng" dirty="0" smtClean="0"/>
              <a:t>rejon </a:t>
            </a:r>
            <a:r>
              <a:rPr lang="pl-PL" sz="1500" u="sng" dirty="0"/>
              <a:t>dolnośląski</a:t>
            </a:r>
            <a:r>
              <a:rPr lang="pl-PL" sz="1500" dirty="0"/>
              <a:t> obejmujący powiaty: kłodzki, nyski, oleśnicki, piotrkowski, wrocławski i zawierciański.</a:t>
            </a:r>
          </a:p>
          <a:p>
            <a:pPr algn="just">
              <a:buClr>
                <a:srgbClr val="FF0000"/>
              </a:buClr>
              <a:buFont typeface="Wingdings" pitchFamily="2" charset="2"/>
              <a:buChar char="q"/>
            </a:pPr>
            <a:endParaRPr lang="pl-PL" sz="1500" dirty="0"/>
          </a:p>
        </p:txBody>
      </p:sp>
      <p:sp>
        <p:nvSpPr>
          <p:cNvPr id="6" name="Tytuł 1"/>
          <p:cNvSpPr>
            <a:spLocks noGrp="1"/>
          </p:cNvSpPr>
          <p:nvPr>
            <p:ph type="title"/>
          </p:nvPr>
        </p:nvSpPr>
        <p:spPr>
          <a:xfrm>
            <a:off x="1304754" y="603587"/>
            <a:ext cx="7587726" cy="737181"/>
          </a:xfrm>
        </p:spPr>
        <p:txBody>
          <a:bodyPr/>
          <a:lstStyle/>
          <a:p>
            <a:r>
              <a:rPr lang="pl-PL" dirty="0">
                <a:solidFill>
                  <a:srgbClr val="C00000"/>
                </a:solidFill>
              </a:rPr>
              <a:t>Schematy wsparcia związanego z produkcją </a:t>
            </a:r>
            <a:r>
              <a:rPr lang="pl-PL" dirty="0" smtClean="0">
                <a:solidFill>
                  <a:srgbClr val="C00000"/>
                </a:solidFill>
              </a:rPr>
              <a:t>(11/14)</a:t>
            </a:r>
            <a:br>
              <a:rPr lang="pl-PL" dirty="0" smtClean="0">
                <a:solidFill>
                  <a:srgbClr val="C00000"/>
                </a:solidFill>
              </a:rPr>
            </a:br>
            <a:endParaRPr lang="pl-PL" sz="1400" dirty="0">
              <a:solidFill>
                <a:srgbClr val="C00000"/>
              </a:solidFill>
            </a:endParaRPr>
          </a:p>
        </p:txBody>
      </p:sp>
      <p:pic>
        <p:nvPicPr>
          <p:cNvPr id="1027" name="Picture 3" descr="C:\Documents and Settings\lotko.agnieszka\Pulpit\rejony_chmielu_.bm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55976" y="1844824"/>
            <a:ext cx="4680520"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450481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5800" y="1474440"/>
            <a:ext cx="7772400" cy="4114800"/>
          </a:xfrm>
        </p:spPr>
        <p:txBody>
          <a:bodyPr/>
          <a:lstStyle/>
          <a:p>
            <a:pPr lvl="0" algn="just">
              <a:buClr>
                <a:srgbClr val="EF2A03"/>
              </a:buClr>
              <a:buFont typeface="Wingdings" pitchFamily="2" charset="2"/>
              <a:buChar char="q"/>
            </a:pPr>
            <a:r>
              <a:rPr lang="pl-PL" sz="1800" b="1" dirty="0">
                <a:solidFill>
                  <a:srgbClr val="000000"/>
                </a:solidFill>
              </a:rPr>
              <a:t>Płatność do powierzchni uprawy ziemniaków skrobiowych, buraków cukrowych, pomidorów:</a:t>
            </a:r>
          </a:p>
          <a:p>
            <a:pPr lvl="1" algn="just">
              <a:buClr>
                <a:srgbClr val="EF2A03"/>
              </a:buClr>
              <a:buFont typeface="Arial" pitchFamily="34" charset="0"/>
              <a:buChar char="•"/>
            </a:pPr>
            <a:r>
              <a:rPr lang="pl-PL" sz="1800" dirty="0"/>
              <a:t>uprawa prowadzona jest na obszarze kwalifikującym się do przyznania jednolitej płatności obszarowej</a:t>
            </a:r>
          </a:p>
          <a:p>
            <a:pPr lvl="1" algn="just">
              <a:buClr>
                <a:srgbClr val="EF2A03"/>
              </a:buClr>
              <a:buFont typeface="Arial" pitchFamily="34" charset="0"/>
              <a:buChar char="•"/>
            </a:pPr>
            <a:r>
              <a:rPr lang="pl-PL" sz="1800" dirty="0"/>
              <a:t>płatność obszarowa do powierzchni uprawy objętej umową</a:t>
            </a:r>
          </a:p>
          <a:p>
            <a:pPr lvl="1" algn="just">
              <a:buClr>
                <a:srgbClr val="EF2A03"/>
              </a:buClr>
              <a:buFont typeface="Arial" pitchFamily="34" charset="0"/>
              <a:buChar char="•"/>
            </a:pPr>
            <a:r>
              <a:rPr lang="pl-PL" sz="1800" dirty="0"/>
              <a:t>umowa</a:t>
            </a:r>
            <a:r>
              <a:rPr lang="pl-PL" sz="1800" b="1" dirty="0"/>
              <a:t> </a:t>
            </a:r>
            <a:r>
              <a:rPr lang="pl-PL" sz="1800" dirty="0"/>
              <a:t>zawiera zobowiązanie rolnika do wytworzenia i dostarczenia odbiorcy oznaczonej ilości produktów rolnych z oznaczonej powierzchni gruntów oraz zobowiązanie odbiorcy do odbioru produktów w umówionym terminie i zapłaty umówionej </a:t>
            </a:r>
            <a:r>
              <a:rPr lang="pl-PL" sz="1800" dirty="0" smtClean="0"/>
              <a:t>ceny</a:t>
            </a:r>
          </a:p>
          <a:p>
            <a:pPr lvl="1" algn="just">
              <a:buClr>
                <a:srgbClr val="EF2A03"/>
              </a:buClr>
              <a:buFont typeface="Arial" pitchFamily="34" charset="0"/>
              <a:buChar char="•"/>
            </a:pPr>
            <a:r>
              <a:rPr lang="pl-PL" sz="1800" dirty="0"/>
              <a:t>d</a:t>
            </a:r>
            <a:r>
              <a:rPr lang="pl-PL" sz="1800" dirty="0" smtClean="0"/>
              <a:t>o wniosku rolnik dołącza umowę/kopię umowy</a:t>
            </a:r>
            <a:endParaRPr lang="pl-PL" sz="1800" dirty="0"/>
          </a:p>
          <a:p>
            <a:pPr lvl="1" algn="just">
              <a:buClr>
                <a:srgbClr val="EF2A03"/>
              </a:buClr>
              <a:buFont typeface="Arial" pitchFamily="34" charset="0"/>
              <a:buChar char="•"/>
            </a:pPr>
            <a:r>
              <a:rPr lang="pl-PL" sz="1800" dirty="0"/>
              <a:t>minimalna powierzchnia działki 0,1 ha</a:t>
            </a:r>
          </a:p>
          <a:p>
            <a:pPr lvl="1" algn="just">
              <a:buClr>
                <a:srgbClr val="EF2A03"/>
              </a:buClr>
              <a:buFont typeface="Arial" pitchFamily="34" charset="0"/>
              <a:buChar char="•"/>
            </a:pPr>
            <a:r>
              <a:rPr lang="pl-PL" sz="1800" dirty="0"/>
              <a:t>szacowane stawki płatności – identyczna dla ww. płatności: 400 EUR/ha </a:t>
            </a:r>
          </a:p>
          <a:p>
            <a:endParaRPr lang="pl-PL" sz="1800" dirty="0"/>
          </a:p>
        </p:txBody>
      </p:sp>
      <p:sp>
        <p:nvSpPr>
          <p:cNvPr id="6" name="Tytuł 1"/>
          <p:cNvSpPr>
            <a:spLocks noGrp="1"/>
          </p:cNvSpPr>
          <p:nvPr>
            <p:ph type="title"/>
          </p:nvPr>
        </p:nvSpPr>
        <p:spPr>
          <a:xfrm>
            <a:off x="1115616" y="620688"/>
            <a:ext cx="7776864" cy="737181"/>
          </a:xfrm>
        </p:spPr>
        <p:txBody>
          <a:bodyPr/>
          <a:lstStyle/>
          <a:p>
            <a:r>
              <a:rPr lang="pl-PL" dirty="0">
                <a:solidFill>
                  <a:srgbClr val="C00000"/>
                </a:solidFill>
              </a:rPr>
              <a:t>Schematy wsparcia związanego z produkcją </a:t>
            </a:r>
            <a:r>
              <a:rPr lang="pl-PL" dirty="0" smtClean="0">
                <a:solidFill>
                  <a:srgbClr val="C00000"/>
                </a:solidFill>
              </a:rPr>
              <a:t>(12/14)</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41368579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3568" y="1484784"/>
            <a:ext cx="8136904" cy="4032448"/>
          </a:xfrm>
        </p:spPr>
        <p:txBody>
          <a:bodyPr/>
          <a:lstStyle/>
          <a:p>
            <a:pPr marL="355600" lvl="2" indent="-355600" algn="just">
              <a:buClr>
                <a:srgbClr val="EF2A03"/>
              </a:buClr>
              <a:buFont typeface="Wingdings" pitchFamily="2" charset="2"/>
              <a:buChar char="q"/>
            </a:pPr>
            <a:r>
              <a:rPr lang="pl-PL" sz="1800" b="1" dirty="0" smtClean="0">
                <a:solidFill>
                  <a:srgbClr val="000000"/>
                </a:solidFill>
              </a:rPr>
              <a:t>Płatność do powierzchni upraw owoców miękkich, płatność do powierzchni uprawy lnu </a:t>
            </a:r>
            <a:endParaRPr lang="pl-PL" sz="1800" b="1" dirty="0">
              <a:solidFill>
                <a:srgbClr val="000000"/>
              </a:solidFill>
            </a:endParaRPr>
          </a:p>
          <a:p>
            <a:pPr lvl="1" algn="just">
              <a:spcBef>
                <a:spcPts val="0"/>
              </a:spcBef>
              <a:buClr>
                <a:srgbClr val="EF2A03"/>
              </a:buClr>
              <a:buFont typeface="Arial" pitchFamily="34" charset="0"/>
              <a:buChar char="•"/>
            </a:pPr>
            <a:r>
              <a:rPr lang="pl-PL" sz="1800" dirty="0"/>
              <a:t>uprawa prowadzona jest na obszarze kwalifikującym się do przyznania jednolitej płatności obszarowej</a:t>
            </a:r>
          </a:p>
          <a:p>
            <a:pPr lvl="1" algn="just">
              <a:spcBef>
                <a:spcPts val="0"/>
              </a:spcBef>
              <a:buClr>
                <a:srgbClr val="EF2A03"/>
              </a:buClr>
              <a:buFont typeface="Arial" pitchFamily="34" charset="0"/>
              <a:buChar char="•"/>
            </a:pPr>
            <a:r>
              <a:rPr lang="pl-PL" sz="1800" dirty="0"/>
              <a:t>płatności obszarowe do powierzchni </a:t>
            </a:r>
            <a:r>
              <a:rPr lang="pl-PL" sz="1800" dirty="0" smtClean="0"/>
              <a:t>uprawy</a:t>
            </a:r>
          </a:p>
          <a:p>
            <a:pPr lvl="1" algn="just">
              <a:spcBef>
                <a:spcPts val="0"/>
              </a:spcBef>
              <a:buClr>
                <a:srgbClr val="EF2A03"/>
              </a:buClr>
              <a:buFont typeface="Arial" pitchFamily="34" charset="0"/>
              <a:buChar char="•"/>
            </a:pPr>
            <a:r>
              <a:rPr lang="pl-PL" sz="1800" dirty="0"/>
              <a:t>nie jest wymagane zawarcie umowy</a:t>
            </a:r>
          </a:p>
          <a:p>
            <a:pPr lvl="1" algn="just">
              <a:spcBef>
                <a:spcPts val="0"/>
              </a:spcBef>
              <a:buClr>
                <a:srgbClr val="EF2A03"/>
              </a:buClr>
              <a:buFont typeface="Arial" pitchFamily="34" charset="0"/>
              <a:buChar char="•"/>
            </a:pPr>
            <a:r>
              <a:rPr lang="pl-PL" sz="1800" dirty="0"/>
              <a:t>minimalna powierzchnia działki 0,1 </a:t>
            </a:r>
            <a:r>
              <a:rPr lang="pl-PL" sz="1800" dirty="0" smtClean="0"/>
              <a:t>ha</a:t>
            </a:r>
            <a:endParaRPr lang="pl-PL" sz="1800" dirty="0"/>
          </a:p>
          <a:p>
            <a:pPr lvl="1" algn="just">
              <a:spcBef>
                <a:spcPts val="0"/>
              </a:spcBef>
              <a:buClr>
                <a:srgbClr val="EF2A03"/>
              </a:buClr>
              <a:buFont typeface="Arial" pitchFamily="34" charset="0"/>
              <a:buChar char="•"/>
            </a:pPr>
            <a:r>
              <a:rPr lang="pl-PL" sz="1800" dirty="0"/>
              <a:t>szacowane stawki płatności:</a:t>
            </a:r>
          </a:p>
          <a:p>
            <a:pPr lvl="2" algn="just">
              <a:spcBef>
                <a:spcPts val="0"/>
              </a:spcBef>
              <a:buClr>
                <a:srgbClr val="EF2A03"/>
              </a:buClr>
              <a:buFont typeface="Arial" pitchFamily="34" charset="0"/>
              <a:buChar char="•"/>
            </a:pPr>
            <a:r>
              <a:rPr lang="pl-PL" sz="1800" dirty="0" smtClean="0"/>
              <a:t>250 </a:t>
            </a:r>
            <a:r>
              <a:rPr lang="pl-PL" sz="1800" dirty="0"/>
              <a:t>EUR/ha (owoce miękkie – truskawki, maliny) </a:t>
            </a:r>
          </a:p>
          <a:p>
            <a:pPr lvl="2" algn="just">
              <a:spcBef>
                <a:spcPts val="0"/>
              </a:spcBef>
              <a:buClr>
                <a:srgbClr val="EF2A03"/>
              </a:buClr>
              <a:buFont typeface="Arial" pitchFamily="34" charset="0"/>
              <a:buChar char="•"/>
            </a:pPr>
            <a:r>
              <a:rPr lang="pl-PL" sz="1800" dirty="0" smtClean="0"/>
              <a:t>200 </a:t>
            </a:r>
            <a:r>
              <a:rPr lang="pl-PL" sz="1800" dirty="0"/>
              <a:t>EUR/ha (len</a:t>
            </a:r>
            <a:r>
              <a:rPr lang="pl-PL" sz="1800" dirty="0" smtClean="0"/>
              <a:t>) </a:t>
            </a:r>
          </a:p>
          <a:p>
            <a:pPr marL="342900" lvl="1" indent="-342900" algn="just">
              <a:buFontTx/>
              <a:buChar char="•"/>
            </a:pPr>
            <a:endParaRPr lang="pl-PL" sz="1800" dirty="0"/>
          </a:p>
          <a:p>
            <a:pPr algn="just"/>
            <a:endParaRPr lang="pl-PL" sz="1800" dirty="0"/>
          </a:p>
        </p:txBody>
      </p:sp>
      <p:sp>
        <p:nvSpPr>
          <p:cNvPr id="6" name="Tytuł 1"/>
          <p:cNvSpPr>
            <a:spLocks noGrp="1"/>
          </p:cNvSpPr>
          <p:nvPr>
            <p:ph type="title"/>
          </p:nvPr>
        </p:nvSpPr>
        <p:spPr>
          <a:xfrm>
            <a:off x="1187624" y="714357"/>
            <a:ext cx="7632848" cy="571504"/>
          </a:xfrm>
        </p:spPr>
        <p:txBody>
          <a:bodyPr/>
          <a:lstStyle/>
          <a:p>
            <a:r>
              <a:rPr lang="pl-PL" dirty="0">
                <a:solidFill>
                  <a:srgbClr val="C00000"/>
                </a:solidFill>
              </a:rPr>
              <a:t>Schematy wsparcia związanego z produkcją </a:t>
            </a:r>
            <a:r>
              <a:rPr lang="pl-PL" dirty="0" smtClean="0">
                <a:solidFill>
                  <a:srgbClr val="C00000"/>
                </a:solidFill>
              </a:rPr>
              <a:t>(13/14)</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4133460192"/>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5800" y="1412776"/>
            <a:ext cx="7772400" cy="4186808"/>
          </a:xfrm>
        </p:spPr>
        <p:txBody>
          <a:bodyPr/>
          <a:lstStyle/>
          <a:p>
            <a:pPr algn="just">
              <a:buClr>
                <a:srgbClr val="FF0000"/>
              </a:buClr>
              <a:buFont typeface="Wingdings" pitchFamily="2" charset="2"/>
              <a:buChar char="q"/>
            </a:pPr>
            <a:r>
              <a:rPr lang="pl-PL" sz="1800" b="1" dirty="0">
                <a:solidFill>
                  <a:srgbClr val="000000"/>
                </a:solidFill>
              </a:rPr>
              <a:t>Płatność do powierzchni uprawy  konopi  włóknistych :</a:t>
            </a:r>
          </a:p>
          <a:p>
            <a:pPr marL="723900" lvl="1" algn="just">
              <a:spcBef>
                <a:spcPts val="0"/>
              </a:spcBef>
              <a:buClr>
                <a:srgbClr val="FF0000"/>
              </a:buClr>
              <a:buFont typeface="Arial" pitchFamily="34" charset="0"/>
              <a:buChar char="•"/>
            </a:pPr>
            <a:r>
              <a:rPr lang="pl-PL" sz="1800" dirty="0"/>
              <a:t>uprawa prowadzona jest na obszarze kwalifikującym się do przyznania jednolitej płatności </a:t>
            </a:r>
            <a:r>
              <a:rPr lang="pl-PL" sz="1800" dirty="0" smtClean="0"/>
              <a:t>obszarowej</a:t>
            </a:r>
          </a:p>
          <a:p>
            <a:pPr marL="723900" indent="-285750" algn="just">
              <a:buClr>
                <a:srgbClr val="FF0000"/>
              </a:buClr>
              <a:buFont typeface="Arial" pitchFamily="34" charset="0"/>
              <a:buChar char="•"/>
            </a:pPr>
            <a:r>
              <a:rPr lang="pl-PL" sz="1800" dirty="0"/>
              <a:t>jeżeli uprawa ta jest prowadzona na podstawie zezwolenia wydanego na podstawie art. 47 ustawy z dnia 29 lipca 2005 r. o przeciwdziałaniu narkomanii (Dz. U. z 2012 r. poz. 124  oraz z 2011 r. Nr 117, poz. 678);</a:t>
            </a:r>
          </a:p>
          <a:p>
            <a:pPr marL="723900" indent="-285750" algn="just">
              <a:buClr>
                <a:srgbClr val="FF0000"/>
              </a:buClr>
              <a:buFont typeface="Arial" pitchFamily="34" charset="0"/>
              <a:buChar char="•"/>
            </a:pPr>
            <a:r>
              <a:rPr lang="pl-PL" sz="1800" dirty="0" smtClean="0"/>
              <a:t>do </a:t>
            </a:r>
            <a:r>
              <a:rPr lang="pl-PL" sz="1800" dirty="0"/>
              <a:t>powierzchni nie większej niż powierzchnia objęta </a:t>
            </a:r>
            <a:r>
              <a:rPr lang="pl-PL" sz="1800" dirty="0" smtClean="0"/>
              <a:t>ww. zezwoleniem </a:t>
            </a:r>
            <a:endParaRPr lang="pl-PL" sz="1800" dirty="0"/>
          </a:p>
          <a:p>
            <a:pPr marL="723900" lvl="1" algn="just">
              <a:spcBef>
                <a:spcPts val="0"/>
              </a:spcBef>
              <a:buClr>
                <a:srgbClr val="FF0000"/>
              </a:buClr>
              <a:buFont typeface="Arial" pitchFamily="34" charset="0"/>
              <a:buChar char="•"/>
            </a:pPr>
            <a:r>
              <a:rPr lang="pl-PL" sz="1800" dirty="0" smtClean="0"/>
              <a:t>nie </a:t>
            </a:r>
            <a:r>
              <a:rPr lang="pl-PL" sz="1800" dirty="0"/>
              <a:t>jest wymagane zawarcie umowy</a:t>
            </a:r>
          </a:p>
          <a:p>
            <a:pPr marL="723900" lvl="1" algn="just">
              <a:spcBef>
                <a:spcPts val="0"/>
              </a:spcBef>
              <a:buClr>
                <a:srgbClr val="FF0000"/>
              </a:buClr>
              <a:buFont typeface="Arial" pitchFamily="34" charset="0"/>
              <a:buChar char="•"/>
            </a:pPr>
            <a:r>
              <a:rPr lang="pl-PL" sz="1800" dirty="0"/>
              <a:t>minimalna powierzchnia działki 0,1 ha</a:t>
            </a:r>
          </a:p>
          <a:p>
            <a:pPr marL="723900" lvl="1" algn="just">
              <a:spcBef>
                <a:spcPts val="0"/>
              </a:spcBef>
              <a:buClr>
                <a:srgbClr val="FF0000"/>
              </a:buClr>
              <a:buFont typeface="Arial" pitchFamily="34" charset="0"/>
              <a:buChar char="•"/>
            </a:pPr>
            <a:r>
              <a:rPr lang="pl-PL" sz="1800" dirty="0"/>
              <a:t>konieczność stosowania odmian zawierających w uprawie polowej maksymalnie 0,2% </a:t>
            </a:r>
            <a:r>
              <a:rPr lang="pl-PL" sz="1800" dirty="0" err="1"/>
              <a:t>tetrahydrokanabinolu</a:t>
            </a:r>
            <a:r>
              <a:rPr lang="pl-PL" sz="1800" dirty="0"/>
              <a:t> (THC) w suchej masie rośliny</a:t>
            </a:r>
          </a:p>
          <a:p>
            <a:pPr marL="723900" lvl="1" algn="just">
              <a:spcBef>
                <a:spcPts val="0"/>
              </a:spcBef>
              <a:buClr>
                <a:srgbClr val="FF0000"/>
              </a:buClr>
              <a:buFont typeface="Arial" pitchFamily="34" charset="0"/>
              <a:buChar char="•"/>
            </a:pPr>
            <a:r>
              <a:rPr lang="pl-PL" sz="1800" dirty="0"/>
              <a:t>do wniosku o przyznanie płatności należy </a:t>
            </a:r>
            <a:r>
              <a:rPr lang="pl-PL" sz="1800" dirty="0" smtClean="0"/>
              <a:t>dołączyć: ww. zezwolenie na uprawę, oświadczenie </a:t>
            </a:r>
            <a:r>
              <a:rPr lang="pl-PL" sz="1800" dirty="0"/>
              <a:t>o uprawie konopi i etykiety stosowane na opakowaniach nasion </a:t>
            </a:r>
            <a:r>
              <a:rPr lang="pl-PL" sz="1800" dirty="0" smtClean="0"/>
              <a:t>konopi </a:t>
            </a:r>
            <a:endParaRPr lang="pl-PL" sz="1800" dirty="0"/>
          </a:p>
          <a:p>
            <a:pPr marL="723900" lvl="1" algn="just">
              <a:spcBef>
                <a:spcPts val="0"/>
              </a:spcBef>
              <a:buClr>
                <a:srgbClr val="FF0000"/>
              </a:buClr>
              <a:buFont typeface="Arial" pitchFamily="34" charset="0"/>
              <a:buChar char="•"/>
            </a:pPr>
            <a:r>
              <a:rPr lang="pl-PL" sz="1800" dirty="0"/>
              <a:t>szacowane stawki płatności: 200 EUR/ha (konopie)</a:t>
            </a:r>
          </a:p>
          <a:p>
            <a:pPr algn="just"/>
            <a:endParaRPr lang="pl-PL" sz="1800" dirty="0"/>
          </a:p>
        </p:txBody>
      </p:sp>
      <p:sp>
        <p:nvSpPr>
          <p:cNvPr id="6" name="Tytuł 1"/>
          <p:cNvSpPr>
            <a:spLocks noGrp="1"/>
          </p:cNvSpPr>
          <p:nvPr>
            <p:ph type="title"/>
          </p:nvPr>
        </p:nvSpPr>
        <p:spPr>
          <a:xfrm>
            <a:off x="1043608" y="841272"/>
            <a:ext cx="7632848" cy="571504"/>
          </a:xfrm>
        </p:spPr>
        <p:txBody>
          <a:bodyPr/>
          <a:lstStyle/>
          <a:p>
            <a:r>
              <a:rPr lang="pl-PL" dirty="0">
                <a:solidFill>
                  <a:srgbClr val="C00000"/>
                </a:solidFill>
              </a:rPr>
              <a:t>Schematy wsparcia związanego z produkcją </a:t>
            </a:r>
            <a:r>
              <a:rPr lang="pl-PL" dirty="0" smtClean="0">
                <a:solidFill>
                  <a:srgbClr val="C00000"/>
                </a:solidFill>
              </a:rPr>
              <a:t>(14/14)</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88619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Jednolita Płatność Obszarowa</a:t>
            </a:r>
            <a:endParaRPr lang="pl-PL" sz="2800" i="1" dirty="0">
              <a:solidFill>
                <a:srgbClr val="C00000"/>
              </a:solidFill>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285720" y="1357298"/>
            <a:ext cx="8201028" cy="5214974"/>
          </a:xfrm>
        </p:spPr>
        <p:txBody>
          <a:bodyPr/>
          <a:lstStyle/>
          <a:p>
            <a:pPr algn="just">
              <a:buClr>
                <a:srgbClr val="EF2A03"/>
              </a:buClr>
              <a:buFont typeface="Wingdings" pitchFamily="2" charset="2"/>
              <a:buChar char="q"/>
            </a:pPr>
            <a:endParaRPr lang="pl-PL" sz="1800" b="1" dirty="0" smtClean="0"/>
          </a:p>
          <a:p>
            <a:pPr algn="just">
              <a:buClr>
                <a:srgbClr val="EF2A03"/>
              </a:buClr>
              <a:buFont typeface="Wingdings" pitchFamily="2" charset="2"/>
              <a:buChar char="q"/>
            </a:pPr>
            <a:endParaRPr lang="pl-PL" sz="1800" b="1" dirty="0" smtClean="0"/>
          </a:p>
          <a:p>
            <a:pPr algn="just">
              <a:buClr>
                <a:srgbClr val="EF2A03"/>
              </a:buClr>
              <a:buNone/>
            </a:pPr>
            <a:endParaRPr lang="pl-PL" sz="1800" b="1"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Przejściowe wsparcie krajowe</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7"/>
            <a:ext cx="7772400" cy="571504"/>
          </a:xfrm>
        </p:spPr>
        <p:txBody>
          <a:bodyPr/>
          <a:lstStyle/>
          <a:p>
            <a:r>
              <a:rPr lang="pl-PL" dirty="0" smtClean="0">
                <a:solidFill>
                  <a:srgbClr val="C00000"/>
                </a:solidFill>
              </a:rPr>
              <a:t>Przejściowe wsparcie krajowe (1/2)</a:t>
            </a:r>
            <a:br>
              <a:rPr lang="pl-PL" dirty="0" smtClean="0">
                <a:solidFill>
                  <a:srgbClr val="C00000"/>
                </a:solidFill>
              </a:rPr>
            </a:br>
            <a:endParaRPr lang="pl-PL" sz="1400" dirty="0">
              <a:solidFill>
                <a:srgbClr val="C00000"/>
              </a:solidFill>
            </a:endParaRPr>
          </a:p>
        </p:txBody>
      </p:sp>
      <p:sp>
        <p:nvSpPr>
          <p:cNvPr id="3" name="Symbol zastępczy zawartości 2"/>
          <p:cNvSpPr>
            <a:spLocks noGrp="1"/>
          </p:cNvSpPr>
          <p:nvPr>
            <p:ph idx="1"/>
          </p:nvPr>
        </p:nvSpPr>
        <p:spPr>
          <a:xfrm>
            <a:off x="285720" y="1357298"/>
            <a:ext cx="8678768" cy="5214974"/>
          </a:xfrm>
        </p:spPr>
        <p:txBody>
          <a:bodyPr/>
          <a:lstStyle/>
          <a:p>
            <a:pPr lvl="0" algn="just">
              <a:buClr>
                <a:srgbClr val="EF2A03"/>
              </a:buClr>
              <a:buFont typeface="Wingdings" pitchFamily="2" charset="2"/>
              <a:buChar char="q"/>
            </a:pPr>
            <a:r>
              <a:rPr lang="pl-PL" sz="1800" b="1" dirty="0" smtClean="0">
                <a:solidFill>
                  <a:srgbClr val="000000"/>
                </a:solidFill>
              </a:rPr>
              <a:t>Ogólne zasady</a:t>
            </a:r>
          </a:p>
          <a:p>
            <a:pPr lvl="1" algn="just">
              <a:buClr>
                <a:srgbClr val="EF2A03"/>
              </a:buClr>
              <a:buFont typeface="Arial" pitchFamily="34" charset="0"/>
              <a:buChar char="•"/>
            </a:pPr>
            <a:r>
              <a:rPr lang="pl-PL" sz="1800" dirty="0" smtClean="0">
                <a:solidFill>
                  <a:srgbClr val="000000"/>
                </a:solidFill>
              </a:rPr>
              <a:t>Przejściowe wsparcie krajowe może zostać przyznane rolnikom z sektorów, dla których to wsparcie zostało przyznane w roku 2013</a:t>
            </a:r>
          </a:p>
          <a:p>
            <a:pPr lvl="1" algn="just">
              <a:buClr>
                <a:srgbClr val="EF2A03"/>
              </a:buClr>
              <a:buFont typeface="Arial" pitchFamily="34" charset="0"/>
              <a:buChar char="•"/>
            </a:pPr>
            <a:r>
              <a:rPr lang="pl-PL" sz="1800" dirty="0" smtClean="0">
                <a:solidFill>
                  <a:srgbClr val="000000"/>
                </a:solidFill>
              </a:rPr>
              <a:t>Wsparcie przyznawane na identycznych warunkach, które obowiązywały dla przyznawania tych płatności w roku 2013</a:t>
            </a:r>
          </a:p>
          <a:p>
            <a:pPr lvl="1" algn="just">
              <a:buClr>
                <a:srgbClr val="EF2A03"/>
              </a:buClr>
              <a:buFont typeface="Arial" pitchFamily="34" charset="0"/>
              <a:buChar char="•"/>
            </a:pPr>
            <a:r>
              <a:rPr lang="pl-PL" sz="1800" dirty="0" smtClean="0">
                <a:solidFill>
                  <a:srgbClr val="000000"/>
                </a:solidFill>
              </a:rPr>
              <a:t>Łączna kwota wsparcia nie może przekroczyć określonego poziomu procentowego koperty wsparcia z roku 2013, począwszy od 75% w 2015 r. do 50% w roku 2020 (obniżanie progu o 5% każdego roku)</a:t>
            </a:r>
          </a:p>
          <a:p>
            <a:pPr lvl="1" algn="just">
              <a:buClr>
                <a:srgbClr val="EF2A03"/>
              </a:buClr>
              <a:buFont typeface="Arial" pitchFamily="34" charset="0"/>
              <a:buChar char="•"/>
            </a:pPr>
            <a:r>
              <a:rPr lang="pl-PL" sz="1800" dirty="0" smtClean="0">
                <a:solidFill>
                  <a:srgbClr val="000000"/>
                </a:solidFill>
              </a:rPr>
              <a:t>Stosowanie przejściowego wsparcia krajowego w sektorze tytoniu w formie płatności niezwiązanej z produkcją</a:t>
            </a:r>
          </a:p>
          <a:p>
            <a:pPr lvl="1" algn="just">
              <a:buClr>
                <a:srgbClr val="EF2A03"/>
              </a:buClr>
              <a:buFont typeface="Arial" pitchFamily="34" charset="0"/>
              <a:buChar char="•"/>
            </a:pPr>
            <a:r>
              <a:rPr lang="pl-PL" sz="1800" dirty="0" smtClean="0">
                <a:solidFill>
                  <a:srgbClr val="000000"/>
                </a:solidFill>
              </a:rPr>
              <a:t>Przeznaczenie na ten cel łącznie ok. 180 mln EUR w latach 2015-2020 w formie płatności niezwiązanej z produkcją</a:t>
            </a:r>
          </a:p>
          <a:p>
            <a:pPr lvl="1" algn="just">
              <a:buClr>
                <a:srgbClr val="EF2A03"/>
              </a:buClr>
              <a:buFont typeface="Arial" pitchFamily="34" charset="0"/>
              <a:buChar char="•"/>
            </a:pPr>
            <a:r>
              <a:rPr lang="pl-PL" sz="1800" dirty="0" smtClean="0"/>
              <a:t>Przyjmując zatem za odniesienie stawkę wsparcia w tym sektorze w roku 2013, szacowana stawka dla płatności niezwiązanej do tytoniu w roku 2015 dla tytoniu odmiany Virginia wyniosłaby ok. </a:t>
            </a:r>
            <a:r>
              <a:rPr lang="pl-PL" sz="1800" b="1" dirty="0" smtClean="0"/>
              <a:t>4,31 zł/kg</a:t>
            </a:r>
            <a:r>
              <a:rPr lang="pl-PL" sz="1800" dirty="0" smtClean="0"/>
              <a:t>, a dla pozostałych grup </a:t>
            </a:r>
            <a:r>
              <a:rPr lang="pl-PL" sz="1800" b="1" dirty="0" smtClean="0"/>
              <a:t>3,01 zł/kg</a:t>
            </a:r>
            <a:endParaRPr lang="pl-PL" sz="1800" dirty="0" smtClean="0">
              <a:solidFill>
                <a:srgbClr val="000000"/>
              </a:solidFill>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410072"/>
            <a:ext cx="8062664" cy="4755232"/>
          </a:xfrm>
        </p:spPr>
        <p:txBody>
          <a:bodyPr/>
          <a:lstStyle/>
          <a:p>
            <a:pPr marL="0" indent="0" algn="just">
              <a:buNone/>
            </a:pPr>
            <a:r>
              <a:rPr lang="pl-PL" sz="1800" dirty="0"/>
              <a:t>Płatność finansowana z budżetu krajowego przysługuje rolnikowi, który spełnia warunki do przyznania jednolitej płatności obszarowej a ponadto: </a:t>
            </a:r>
          </a:p>
          <a:p>
            <a:pPr lvl="0" algn="just">
              <a:buClr>
                <a:srgbClr val="FF0000"/>
              </a:buClr>
            </a:pPr>
            <a:r>
              <a:rPr lang="pl-PL" sz="1800" dirty="0"/>
              <a:t>w dniu 14 marca 2012 r. rolnik lub jego małżonek był wpisany do rejestru, o którym mowa w ustawie o organizacji rynków, prowadzonego przez Agencję Rynku Rolnego, lub </a:t>
            </a:r>
          </a:p>
          <a:p>
            <a:pPr lvl="0" algn="just">
              <a:buClr>
                <a:srgbClr val="FF0000"/>
              </a:buClr>
            </a:pPr>
            <a:r>
              <a:rPr lang="pl-PL" sz="1800" dirty="0"/>
              <a:t>rolnik lub jego małżonek odziedziczył gospodarstwo rolne osoby, która w dniu 14 marca 2012 r. była wpisana do tego rejestru, lub </a:t>
            </a:r>
          </a:p>
          <a:p>
            <a:pPr lvl="0" algn="just">
              <a:buClr>
                <a:srgbClr val="FF0000"/>
              </a:buClr>
            </a:pPr>
            <a:r>
              <a:rPr lang="pl-PL" sz="1800" dirty="0"/>
              <a:t>rolnik lub jego małżonek nabył w całości gospodarstwo rolne osoby, która w dniu 14 marca 2012 r. była wpisana do tego rejestru, a zbywca gospodarstwa wyraził pisemną zgodę na przyznanie płatności niezwiązanej do tytoniu nabywcy gospodarstwa rolnego, lub </a:t>
            </a:r>
          </a:p>
          <a:p>
            <a:pPr lvl="0" algn="just">
              <a:buClr>
                <a:srgbClr val="FF0000"/>
              </a:buClr>
            </a:pPr>
            <a:r>
              <a:rPr lang="pl-PL" sz="1800" dirty="0"/>
              <a:t>do dnia 14 marca 2012 r. nabył on z mocy ustawy o organizacji rynków prawo, a nabycie tego prawa nie zostało stwierdzone decyzją. </a:t>
            </a:r>
          </a:p>
          <a:p>
            <a:pPr algn="just"/>
            <a:endParaRPr lang="pl-PL" sz="1800" dirty="0"/>
          </a:p>
        </p:txBody>
      </p:sp>
      <p:sp>
        <p:nvSpPr>
          <p:cNvPr id="6" name="Tytuł 1"/>
          <p:cNvSpPr>
            <a:spLocks noGrp="1"/>
          </p:cNvSpPr>
          <p:nvPr>
            <p:ph type="title"/>
          </p:nvPr>
        </p:nvSpPr>
        <p:spPr>
          <a:xfrm>
            <a:off x="642910" y="769264"/>
            <a:ext cx="7772400" cy="571504"/>
          </a:xfrm>
        </p:spPr>
        <p:txBody>
          <a:bodyPr/>
          <a:lstStyle/>
          <a:p>
            <a:r>
              <a:rPr lang="pl-PL" dirty="0" smtClean="0">
                <a:solidFill>
                  <a:srgbClr val="C00000"/>
                </a:solidFill>
              </a:rPr>
              <a:t>Przejściowe wsparcie krajowe (2/2)</a:t>
            </a:r>
            <a:br>
              <a:rPr lang="pl-PL" dirty="0" smtClean="0">
                <a:solidFill>
                  <a:srgbClr val="C00000"/>
                </a:solidFill>
              </a:rPr>
            </a:br>
            <a:endParaRPr lang="pl-PL" sz="1400" dirty="0">
              <a:solidFill>
                <a:srgbClr val="C00000"/>
              </a:solidFill>
            </a:endParaRPr>
          </a:p>
        </p:txBody>
      </p:sp>
    </p:spTree>
    <p:extLst>
      <p:ext uri="{BB962C8B-B14F-4D97-AF65-F5344CB8AC3E}">
        <p14:creationId xmlns:p14="http://schemas.microsoft.com/office/powerpoint/2010/main" val="384052400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00034" y="2928934"/>
            <a:ext cx="7772400" cy="714381"/>
          </a:xfrm>
        </p:spPr>
        <p:txBody>
          <a:bodyPr/>
          <a:lstStyle/>
          <a:p>
            <a:r>
              <a:rPr lang="pl-PL" sz="2800" i="1" dirty="0" smtClean="0">
                <a:solidFill>
                  <a:srgbClr val="C00000"/>
                </a:solidFill>
                <a:effectLst>
                  <a:outerShdw blurRad="38100" dist="38100" dir="2700000" algn="tl">
                    <a:srgbClr val="000000">
                      <a:alpha val="43137"/>
                    </a:srgbClr>
                  </a:outerShdw>
                </a:effectLst>
              </a:rPr>
              <a:t>Dziękujemy za uwagę!</a:t>
            </a:r>
            <a:endParaRPr lang="pl-PL" sz="2800" i="1"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714356"/>
            <a:ext cx="7772400" cy="714381"/>
          </a:xfrm>
        </p:spPr>
        <p:txBody>
          <a:bodyPr/>
          <a:lstStyle/>
          <a:p>
            <a:r>
              <a:rPr lang="pl-PL" dirty="0" smtClean="0">
                <a:solidFill>
                  <a:srgbClr val="C00000"/>
                </a:solidFill>
              </a:rPr>
              <a:t>Jednolita Płatność Obszarowa – zasady (1/5)</a:t>
            </a:r>
            <a:endParaRPr lang="pl-PL" dirty="0">
              <a:solidFill>
                <a:srgbClr val="C00000"/>
              </a:solidFill>
            </a:endParaRPr>
          </a:p>
        </p:txBody>
      </p:sp>
      <p:sp>
        <p:nvSpPr>
          <p:cNvPr id="3" name="Symbol zastępczy zawartości 2"/>
          <p:cNvSpPr>
            <a:spLocks noGrp="1"/>
          </p:cNvSpPr>
          <p:nvPr>
            <p:ph idx="1"/>
          </p:nvPr>
        </p:nvSpPr>
        <p:spPr>
          <a:xfrm>
            <a:off x="285720" y="1484784"/>
            <a:ext cx="8201028" cy="5087488"/>
          </a:xfrm>
        </p:spPr>
        <p:txBody>
          <a:bodyPr/>
          <a:lstStyle/>
          <a:p>
            <a:pPr algn="just">
              <a:buClr>
                <a:srgbClr val="EF2A03"/>
              </a:buClr>
              <a:buFont typeface="Wingdings" pitchFamily="2" charset="2"/>
              <a:buChar char="q"/>
            </a:pPr>
            <a:r>
              <a:rPr lang="pl-PL" sz="2400" b="1" dirty="0" smtClean="0"/>
              <a:t>Komu przysługuje</a:t>
            </a:r>
            <a:r>
              <a:rPr lang="pl-PL" sz="2400" dirty="0" smtClean="0"/>
              <a:t>?</a:t>
            </a:r>
          </a:p>
          <a:p>
            <a:pPr algn="just">
              <a:buClr>
                <a:srgbClr val="EF2A03"/>
              </a:buClr>
              <a:buFont typeface="Wingdings" pitchFamily="2" charset="2"/>
              <a:buChar char="q"/>
            </a:pPr>
            <a:endParaRPr lang="pl-PL" sz="2000" dirty="0" smtClean="0"/>
          </a:p>
          <a:p>
            <a:pPr lvl="1" algn="just">
              <a:buClr>
                <a:srgbClr val="EF2A03"/>
              </a:buClr>
              <a:buFontTx/>
              <a:buChar char="•"/>
            </a:pPr>
            <a:r>
              <a:rPr lang="pl-PL" sz="2400" dirty="0" smtClean="0"/>
              <a:t>Rolnikowi aktywnemu zawodowo</a:t>
            </a:r>
          </a:p>
          <a:p>
            <a:pPr lvl="1" algn="just">
              <a:buClr>
                <a:srgbClr val="EF2A03"/>
              </a:buClr>
              <a:buFontTx/>
              <a:buChar char="•"/>
            </a:pPr>
            <a:endParaRPr lang="pl-PL" sz="2400" dirty="0" smtClean="0"/>
          </a:p>
          <a:p>
            <a:pPr lvl="1" algn="just">
              <a:buClr>
                <a:srgbClr val="EF2A03"/>
              </a:buClr>
              <a:buFontTx/>
              <a:buChar char="•"/>
            </a:pPr>
            <a:r>
              <a:rPr lang="pl-PL" sz="2400" dirty="0" smtClean="0"/>
              <a:t>Rolnikowi, który nie stwarza sztucznie warunków wymaganych do uzyskania wsparcia w sprzeczności z celami prawa UE</a:t>
            </a:r>
          </a:p>
          <a:p>
            <a:pPr lvl="1" algn="just">
              <a:buClr>
                <a:srgbClr val="EF2A03"/>
              </a:buClr>
              <a:buFontTx/>
              <a:buChar char="•"/>
            </a:pPr>
            <a:endParaRPr lang="pl-PL" sz="2400" dirty="0" smtClean="0"/>
          </a:p>
          <a:p>
            <a:pPr lvl="1" algn="just">
              <a:buClr>
                <a:srgbClr val="EF2A03"/>
              </a:buClr>
              <a:buFontTx/>
              <a:buChar char="•"/>
            </a:pPr>
            <a:r>
              <a:rPr lang="pl-PL" sz="2400" dirty="0" smtClean="0"/>
              <a:t>Rolnikowi przestrzegającemu przepisów dotyczących zasady wzajemnej zgodności (tj. norm i wymogów podstawowych w zakresie zarządzania)</a:t>
            </a:r>
          </a:p>
          <a:p>
            <a:pPr lvl="1" algn="just">
              <a:buClr>
                <a:srgbClr val="EF2A03"/>
              </a:buClr>
              <a:buFontTx/>
              <a:buChar char="•"/>
            </a:pPr>
            <a:endParaRPr lang="pl-PL" sz="1800" dirty="0" smtClean="0"/>
          </a:p>
          <a:p>
            <a:pPr algn="just">
              <a:buClr>
                <a:srgbClr val="EF2A03"/>
              </a:buClr>
              <a:buFont typeface="Wingdings" pitchFamily="2" charset="2"/>
              <a:buChar char="q"/>
            </a:pPr>
            <a:endParaRPr lang="pl-PL" sz="2400" dirty="0" smtClean="0"/>
          </a:p>
          <a:p>
            <a:pPr lvl="1" algn="just">
              <a:buClr>
                <a:srgbClr val="EF2A03"/>
              </a:buClr>
              <a:buFontTx/>
              <a:buChar char="•"/>
            </a:pPr>
            <a:endParaRPr lang="pl-PL" sz="1800" dirty="0" smtClean="0"/>
          </a:p>
          <a:p>
            <a:pPr>
              <a:buNone/>
            </a:pPr>
            <a:endParaRPr lang="pl-PL" dirty="0" smtClean="0"/>
          </a:p>
          <a:p>
            <a:pPr>
              <a:buNone/>
            </a:pPr>
            <a:endParaRPr lang="pl-PL" dirty="0" smtClean="0"/>
          </a:p>
          <a:p>
            <a:pPr>
              <a:buNone/>
            </a:pPr>
            <a:endParaRPr lang="pl-PL"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42910" y="554379"/>
            <a:ext cx="7772400" cy="714381"/>
          </a:xfrm>
        </p:spPr>
        <p:txBody>
          <a:bodyPr/>
          <a:lstStyle/>
          <a:p>
            <a:r>
              <a:rPr lang="pl-PL" dirty="0" smtClean="0">
                <a:solidFill>
                  <a:srgbClr val="C00000"/>
                </a:solidFill>
              </a:rPr>
              <a:t>Jednolita Płatność Obszarowa – zasady (2/5)</a:t>
            </a:r>
            <a:endParaRPr lang="pl-PL" dirty="0">
              <a:solidFill>
                <a:srgbClr val="C00000"/>
              </a:solidFill>
            </a:endParaRPr>
          </a:p>
        </p:txBody>
      </p:sp>
      <p:sp>
        <p:nvSpPr>
          <p:cNvPr id="3" name="Symbol zastępczy zawartości 2"/>
          <p:cNvSpPr>
            <a:spLocks noGrp="1"/>
          </p:cNvSpPr>
          <p:nvPr>
            <p:ph idx="1"/>
          </p:nvPr>
        </p:nvSpPr>
        <p:spPr>
          <a:xfrm>
            <a:off x="285720" y="1166354"/>
            <a:ext cx="8606760" cy="5214974"/>
          </a:xfrm>
          <a:solidFill>
            <a:schemeClr val="bg1">
              <a:lumMod val="75000"/>
              <a:alpha val="0"/>
            </a:schemeClr>
          </a:solidFill>
          <a:ln>
            <a:noFill/>
          </a:ln>
        </p:spPr>
        <p:txBody>
          <a:bodyPr/>
          <a:lstStyle/>
          <a:p>
            <a:pPr algn="just">
              <a:buClr>
                <a:srgbClr val="EF2A03"/>
              </a:buClr>
              <a:buFont typeface="Wingdings" pitchFamily="2" charset="2"/>
              <a:buChar char="q"/>
            </a:pPr>
            <a:r>
              <a:rPr lang="pl-PL" sz="2400" b="1" dirty="0" smtClean="0"/>
              <a:t>Do czego przysługuje ?</a:t>
            </a:r>
          </a:p>
          <a:p>
            <a:pPr marL="0" indent="0" algn="just">
              <a:buClr>
                <a:srgbClr val="EF2A03"/>
              </a:buClr>
              <a:buNone/>
            </a:pPr>
            <a:endParaRPr lang="pl-PL" sz="1800" b="1" dirty="0" smtClean="0"/>
          </a:p>
          <a:p>
            <a:pPr marL="0" indent="0" algn="just">
              <a:buClr>
                <a:srgbClr val="EF2A03"/>
              </a:buClr>
              <a:buNone/>
            </a:pPr>
            <a:r>
              <a:rPr lang="pl-PL" sz="2000" dirty="0" smtClean="0"/>
              <a:t>Płatność przysługuje do każdego „kwalifikującego się hektara”, za który uznaje się:</a:t>
            </a:r>
          </a:p>
          <a:p>
            <a:pPr lvl="0" algn="just">
              <a:buFont typeface="Wingdings" pitchFamily="2" charset="2"/>
              <a:buChar char="q"/>
            </a:pPr>
            <a:r>
              <a:rPr lang="pl-PL" sz="2000" dirty="0">
                <a:solidFill>
                  <a:srgbClr val="C00000"/>
                </a:solidFill>
              </a:rPr>
              <a:t>wszelkie użytki rolne gospodarstwa rolnego, w tym obszary, które w dniu 30 czerwca 2003 r. nie były utrzymywane w dobrej kulturze </a:t>
            </a:r>
            <a:r>
              <a:rPr lang="pl-PL" sz="2000" dirty="0" smtClean="0">
                <a:solidFill>
                  <a:srgbClr val="C00000"/>
                </a:solidFill>
              </a:rPr>
              <a:t>rolnej</a:t>
            </a:r>
            <a:endParaRPr lang="pl-PL" sz="2000" dirty="0">
              <a:solidFill>
                <a:srgbClr val="C00000"/>
              </a:solidFill>
            </a:endParaRPr>
          </a:p>
          <a:p>
            <a:pPr lvl="0" algn="just">
              <a:buFont typeface="Wingdings" pitchFamily="2" charset="2"/>
              <a:buChar char="q"/>
            </a:pPr>
            <a:r>
              <a:rPr lang="pl-PL" sz="2000" dirty="0">
                <a:solidFill>
                  <a:srgbClr val="C00000"/>
                </a:solidFill>
              </a:rPr>
              <a:t>każdy obszar, który zapewnił rolnikowi prawo do jednolitej płatności obszarowej w 2008 r. i który nie spełnia warunków kwalifikowalności ze względu na:</a:t>
            </a:r>
          </a:p>
          <a:p>
            <a:pPr lvl="1" algn="just">
              <a:buFont typeface="Wingdings" pitchFamily="2" charset="2"/>
              <a:buChar char="§"/>
            </a:pPr>
            <a:r>
              <a:rPr lang="pl-PL" sz="2000" dirty="0"/>
              <a:t>objęcie tego obszaru ochroną</a:t>
            </a:r>
            <a:r>
              <a:rPr lang="pl-PL" sz="2000" b="1" dirty="0"/>
              <a:t> </a:t>
            </a:r>
            <a:r>
              <a:rPr lang="pl-PL" sz="2000" dirty="0"/>
              <a:t>na mocy dyrektyw: w sprawie ochrony siedlisk przyrodniczych oraz dzikiej fauny i flory, ramowej dyrektywy wodnej, dyrektywy w sprawie ochrony dzikiego </a:t>
            </a:r>
            <a:r>
              <a:rPr lang="pl-PL" sz="2000" dirty="0" smtClean="0"/>
              <a:t>ptactwa</a:t>
            </a:r>
            <a:endParaRPr lang="pl-PL" sz="2000" dirty="0"/>
          </a:p>
          <a:p>
            <a:pPr lvl="1" algn="just">
              <a:buFont typeface="Wingdings" pitchFamily="2" charset="2"/>
              <a:buChar char="§"/>
            </a:pPr>
            <a:r>
              <a:rPr lang="pl-PL" sz="2000" dirty="0"/>
              <a:t>zalesienie</a:t>
            </a:r>
            <a:r>
              <a:rPr lang="pl-PL" sz="2000" b="1" dirty="0"/>
              <a:t> </a:t>
            </a:r>
            <a:r>
              <a:rPr lang="pl-PL" sz="2000" dirty="0"/>
              <a:t>tego obszaru w ramach PROW 2007-2013 (zalesienie od jesieni 2008), PROW 2014-2020 (z wyjątkiem zalesień na gruntach innych niż rolne</a:t>
            </a:r>
            <a:r>
              <a:rPr lang="pl-PL" sz="2000" dirty="0" smtClean="0"/>
              <a:t>)</a:t>
            </a:r>
            <a:endParaRPr lang="pl-PL" sz="2000" dirty="0"/>
          </a:p>
          <a:p>
            <a:pPr marL="0" indent="0" algn="just">
              <a:buClr>
                <a:srgbClr val="EF2A03"/>
              </a:buClr>
              <a:buNone/>
            </a:pPr>
            <a:endParaRPr lang="pl-PL"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187624" y="692697"/>
            <a:ext cx="7270576" cy="720079"/>
          </a:xfrm>
        </p:spPr>
        <p:txBody>
          <a:bodyPr/>
          <a:lstStyle/>
          <a:p>
            <a:r>
              <a:rPr lang="pl-PL" dirty="0">
                <a:solidFill>
                  <a:srgbClr val="C00000"/>
                </a:solidFill>
              </a:rPr>
              <a:t>Jednolita Płatność Obszarowa – zasady </a:t>
            </a:r>
            <a:r>
              <a:rPr lang="pl-PL" dirty="0" smtClean="0">
                <a:solidFill>
                  <a:srgbClr val="C00000"/>
                </a:solidFill>
              </a:rPr>
              <a:t>(3/5)</a:t>
            </a:r>
            <a:endParaRPr lang="pl-PL" dirty="0"/>
          </a:p>
        </p:txBody>
      </p:sp>
      <p:sp>
        <p:nvSpPr>
          <p:cNvPr id="3" name="Podtytuł 2"/>
          <p:cNvSpPr>
            <a:spLocks noGrp="1"/>
          </p:cNvSpPr>
          <p:nvPr>
            <p:ph type="subTitle" idx="1"/>
          </p:nvPr>
        </p:nvSpPr>
        <p:spPr>
          <a:xfrm>
            <a:off x="539552" y="1340768"/>
            <a:ext cx="8496944" cy="5112568"/>
          </a:xfrm>
        </p:spPr>
        <p:txBody>
          <a:bodyPr/>
          <a:lstStyle/>
          <a:p>
            <a:pPr algn="just"/>
            <a:r>
              <a:rPr lang="pl-PL" b="1" dirty="0" smtClean="0"/>
              <a:t>Ponadto</a:t>
            </a:r>
            <a:r>
              <a:rPr lang="pl-PL" b="1" dirty="0"/>
              <a:t>, jednolita płatność obszarowa przysługiwać będzie do</a:t>
            </a:r>
            <a:r>
              <a:rPr lang="pl-PL" b="1" dirty="0" smtClean="0"/>
              <a:t>:</a:t>
            </a:r>
          </a:p>
          <a:p>
            <a:pPr marL="285750" lvl="0" indent="-285750" algn="just">
              <a:buFont typeface="Wingdings" pitchFamily="2" charset="2"/>
              <a:buChar char="§"/>
            </a:pPr>
            <a:r>
              <a:rPr lang="pl-PL" sz="1600" dirty="0"/>
              <a:t>obszarów kwalifikowanych pozostających w posiadaniu rolnika (aktywnego zawodowo) </a:t>
            </a:r>
            <a:r>
              <a:rPr lang="pl-PL" sz="1600" dirty="0" smtClean="0"/>
              <a:t/>
            </a:r>
            <a:br>
              <a:rPr lang="pl-PL" sz="1600" dirty="0" smtClean="0"/>
            </a:br>
            <a:r>
              <a:rPr lang="pl-PL" sz="1600" b="1" dirty="0" smtClean="0"/>
              <a:t>w </a:t>
            </a:r>
            <a:r>
              <a:rPr lang="pl-PL" sz="1600" b="1" dirty="0"/>
              <a:t>dniu 31 maja</a:t>
            </a:r>
            <a:r>
              <a:rPr lang="pl-PL" sz="1600" dirty="0"/>
              <a:t> roku, w którym rolnik składa </a:t>
            </a:r>
            <a:r>
              <a:rPr lang="pl-PL" sz="1600" dirty="0" smtClean="0"/>
              <a:t>wniosek</a:t>
            </a:r>
            <a:endParaRPr lang="pl-PL" sz="1600" dirty="0"/>
          </a:p>
          <a:p>
            <a:pPr marL="285750" lvl="0" indent="-285750" algn="just">
              <a:buFont typeface="Wingdings" pitchFamily="2" charset="2"/>
              <a:buChar char="§"/>
            </a:pPr>
            <a:r>
              <a:rPr lang="pl-PL" sz="1600" dirty="0"/>
              <a:t>kwalifikowanych obszarów, na których prowadzona jest działalność rolnicza przez cały rok kalendarzowy, z wyjątkiem przypadków działania siły wyższej lub okoliczności </a:t>
            </a:r>
            <a:r>
              <a:rPr lang="pl-PL" sz="1600" dirty="0" smtClean="0"/>
              <a:t>nadzwyczajnych</a:t>
            </a:r>
          </a:p>
          <a:p>
            <a:pPr marL="285750" lvl="0" indent="-285750" algn="just">
              <a:buFont typeface="Wingdings" pitchFamily="2" charset="2"/>
              <a:buChar char="§"/>
            </a:pPr>
            <a:r>
              <a:rPr lang="pl-PL" sz="1600" dirty="0" smtClean="0"/>
              <a:t>użytków </a:t>
            </a:r>
            <a:r>
              <a:rPr lang="pl-PL" sz="1600" dirty="0"/>
              <a:t>rolnych (łącznie z gruntami, które nie są już wykorzystywane do celów produkcyjnych), utrzymywanych w dobrej kulturze rolnej zgodnej z ochroną </a:t>
            </a:r>
            <a:r>
              <a:rPr lang="pl-PL" sz="1600" dirty="0" smtClean="0"/>
              <a:t>środowiska</a:t>
            </a:r>
          </a:p>
          <a:p>
            <a:pPr marL="285750" lvl="0" indent="-285750" algn="just">
              <a:buFont typeface="Wingdings" pitchFamily="2" charset="2"/>
              <a:buChar char="§"/>
            </a:pPr>
            <a:r>
              <a:rPr lang="pl-PL" sz="1600" dirty="0" smtClean="0"/>
              <a:t>obszarów</a:t>
            </a:r>
            <a:r>
              <a:rPr lang="pl-PL" sz="1600" dirty="0"/>
              <a:t>, które zostały zatwierdzone, tj. stanowić będą obszar, w odniesieniu do którego spełniono wszystkie kryteria kwalifikowalności lub inne obowiązki związane z warunkami przyznania </a:t>
            </a:r>
            <a:r>
              <a:rPr lang="pl-PL" sz="1600" dirty="0" smtClean="0"/>
              <a:t>pomocy</a:t>
            </a:r>
          </a:p>
          <a:p>
            <a:pPr marL="285750" lvl="0" indent="-285750" algn="just">
              <a:buFont typeface="Wingdings" pitchFamily="2" charset="2"/>
              <a:buChar char="§"/>
            </a:pPr>
            <a:r>
              <a:rPr lang="pl-PL" sz="1600" dirty="0" smtClean="0"/>
              <a:t>obszarów </a:t>
            </a:r>
            <a:r>
              <a:rPr lang="pl-PL" sz="1600" dirty="0"/>
              <a:t>wykorzystywanych do produkcji konopi, jeżeli stosowane odmiany zawierać będą maksymalny poziom 0,2% </a:t>
            </a:r>
            <a:r>
              <a:rPr lang="pl-PL" sz="1600" dirty="0" err="1"/>
              <a:t>tetrahydrokanabinolu</a:t>
            </a:r>
            <a:r>
              <a:rPr lang="pl-PL" sz="1600" dirty="0"/>
              <a:t> (THC) w suchej masie rośliny, przy czym kwalifikowalność obszarów wykorzystywanych do produkcji konopi zależeć będzie od wykorzystywania nasion odmian wymienionych we wspólnym katalogu odmian gatunków roślin rolniczych w dniu 15 marca roku, na który płatność została przyznana, </a:t>
            </a:r>
            <a:r>
              <a:rPr lang="pl-PL" sz="1600" dirty="0" smtClean="0"/>
              <a:t/>
            </a:r>
            <a:br>
              <a:rPr lang="pl-PL" sz="1600" dirty="0" smtClean="0"/>
            </a:br>
            <a:r>
              <a:rPr lang="pl-PL" sz="1600" dirty="0" smtClean="0"/>
              <a:t>i </a:t>
            </a:r>
            <a:r>
              <a:rPr lang="pl-PL" sz="1600" dirty="0"/>
              <a:t>opublikowanych w Dzienniku Urzędowym Wspólnot </a:t>
            </a:r>
            <a:r>
              <a:rPr lang="pl-PL" sz="1600" dirty="0" smtClean="0"/>
              <a:t>Europejskich</a:t>
            </a:r>
            <a:endParaRPr lang="pl-PL" sz="1600" dirty="0"/>
          </a:p>
          <a:p>
            <a:pPr algn="just"/>
            <a:endParaRPr lang="pl-PL" dirty="0"/>
          </a:p>
        </p:txBody>
      </p:sp>
    </p:spTree>
    <p:extLst>
      <p:ext uri="{BB962C8B-B14F-4D97-AF65-F5344CB8AC3E}">
        <p14:creationId xmlns:p14="http://schemas.microsoft.com/office/powerpoint/2010/main" val="4258415533"/>
      </p:ext>
    </p:extLst>
  </p:cSld>
  <p:clrMapOvr>
    <a:masterClrMapping/>
  </p:clrMapOvr>
  <p:timing>
    <p:tnLst>
      <p:par>
        <p:cTn id="1" dur="indefinite" restart="never" nodeType="tmRoot"/>
      </p:par>
    </p:tnLst>
  </p:timing>
</p:sld>
</file>

<file path=ppt/theme/theme1.xml><?xml version="1.0" encoding="utf-8"?>
<a:theme xmlns:a="http://schemas.openxmlformats.org/drawingml/2006/main" name="szablon arimr w.notes v3d">
  <a:themeElements>
    <a:clrScheme name="szablon arimr w.notes v3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Pakiet Office">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l-PL" sz="1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pl-PL"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zablon arimr w.notes v3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zablon arimr w.notes v3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zablon arimr w.notes v3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zablon arimr w.notes v3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zablon arimr w.notes v3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zablon arimr w.notes v3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zablon arimr w.notes v3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29595</TotalTime>
  <Words>4963</Words>
  <Application>Microsoft Office PowerPoint</Application>
  <PresentationFormat>Pokaz na ekranie (4:3)</PresentationFormat>
  <Paragraphs>547</Paragraphs>
  <Slides>63</Slides>
  <Notes>1</Notes>
  <HiddenSlides>0</HiddenSlides>
  <MMClips>0</MMClips>
  <ScaleCrop>false</ScaleCrop>
  <HeadingPairs>
    <vt:vector size="4" baseType="variant">
      <vt:variant>
        <vt:lpstr>Motyw</vt:lpstr>
      </vt:variant>
      <vt:variant>
        <vt:i4>1</vt:i4>
      </vt:variant>
      <vt:variant>
        <vt:lpstr>Tytuły slajdów</vt:lpstr>
      </vt:variant>
      <vt:variant>
        <vt:i4>63</vt:i4>
      </vt:variant>
    </vt:vector>
  </HeadingPairs>
  <TitlesOfParts>
    <vt:vector size="64" baseType="lpstr">
      <vt:lpstr>szablon arimr w.notes v3d</vt:lpstr>
      <vt:lpstr> PŁATNOŚCI BEZPOŚREDNIE 2015-2020 Zasady przyznawania wsparcia</vt:lpstr>
      <vt:lpstr>Prezentacja programu PowerPoint</vt:lpstr>
      <vt:lpstr>W 2015 r. rolnik może ubiegać się o wsparcie bezpośrednie z tytułu:</vt:lpstr>
      <vt:lpstr>Budżet na wybrane płatności (2015-2020)  w mln euro </vt:lpstr>
      <vt:lpstr>  Projektowane stawki poszczególnych schematów w ramach płatności bezpośrednich w latach 2015-2020  </vt:lpstr>
      <vt:lpstr>Jednolita Płatność Obszarowa</vt:lpstr>
      <vt:lpstr>Jednolita Płatność Obszarowa – zasady (1/5)</vt:lpstr>
      <vt:lpstr>Jednolita Płatność Obszarowa – zasady (2/5)</vt:lpstr>
      <vt:lpstr>Jednolita Płatność Obszarowa – zasady (3/5)</vt:lpstr>
      <vt:lpstr>Jednolita Płatność Obszarowa – zasady (4/5) </vt:lpstr>
      <vt:lpstr>Jednolita Płatność Obszarowa – zasady (5/5)</vt:lpstr>
      <vt:lpstr>Jednolita Płatność Obszarowa – definicje (1/2)</vt:lpstr>
      <vt:lpstr>Jednolita Płatność Obszarowa – definicje (2/2)</vt:lpstr>
      <vt:lpstr>Prezentacja programu PowerPoint</vt:lpstr>
      <vt:lpstr>Jednolita Płatność Obszarowa - szacowana stawka -</vt:lpstr>
      <vt:lpstr>Rolnik aktywny zawodowo</vt:lpstr>
      <vt:lpstr>Rolnik aktywny zawodowo</vt:lpstr>
      <vt:lpstr>Rolnik aktywny zawodowo (wprowadzenie)</vt:lpstr>
      <vt:lpstr>Rolnik aktywny zawodowo (1/7)</vt:lpstr>
      <vt:lpstr>Rolnik aktywny zawodowo (2/7)</vt:lpstr>
      <vt:lpstr>Rolnik aktywny zawodowo (3/7)</vt:lpstr>
      <vt:lpstr>Rolnik aktywny zawodowo (4/7)</vt:lpstr>
      <vt:lpstr>Rolnik aktywny zawodowo (5/7)</vt:lpstr>
      <vt:lpstr>Rolnik aktywny zawodowo (6/7)</vt:lpstr>
      <vt:lpstr>Rolnik aktywny zawodowo (7/7)</vt:lpstr>
      <vt:lpstr>Płatność dla młodych rolników</vt:lpstr>
      <vt:lpstr>Płatność dla młodych rolników (1/7)</vt:lpstr>
      <vt:lpstr>Płatność dla młodych rolników (2/7)</vt:lpstr>
      <vt:lpstr>Płatność dla młodych rolników (3/7)</vt:lpstr>
      <vt:lpstr>Płatność dla młodych rolników (4/7)</vt:lpstr>
      <vt:lpstr>Płatność dla młodych rolników (5/7)</vt:lpstr>
      <vt:lpstr>Prezentacja programu PowerPoint</vt:lpstr>
      <vt:lpstr>Płatność dla młodych  rolników (7/7)</vt:lpstr>
      <vt:lpstr>Płatność dodatkowa  (redystrybucyjna)</vt:lpstr>
      <vt:lpstr>Płatność dodatkowa (1/2)</vt:lpstr>
      <vt:lpstr>Płatność dodatkowa (2/2)</vt:lpstr>
      <vt:lpstr>Zmniejszenie jednolitej płatności obszarowej (degresywność)</vt:lpstr>
      <vt:lpstr>System dla małych gospodarstw</vt:lpstr>
      <vt:lpstr>System dla małych gospodarstw (1/6)</vt:lpstr>
      <vt:lpstr>System dla małych gospodarstw (2/6)</vt:lpstr>
      <vt:lpstr>System dla małych gospodarstw (3/6)</vt:lpstr>
      <vt:lpstr>System dla małych gospodarstw (4/6) </vt:lpstr>
      <vt:lpstr>System dla małych gospodarstw (5/6)</vt:lpstr>
      <vt:lpstr>System dla małych gospodarstw (6/6)</vt:lpstr>
      <vt:lpstr>Płatności w ramach dobrowolnego wsparcia związanego z produkcją (do powierzchni upraw i do zwierząt)</vt:lpstr>
      <vt:lpstr>Schematy wsparcia związanego z produkcją (1/14)</vt:lpstr>
      <vt:lpstr>Schematy wsparcia związanego z produkcją (2/14) </vt:lpstr>
      <vt:lpstr>Schematy wsparcia związanego z produkcją (3/14) </vt:lpstr>
      <vt:lpstr>Schematy wsparcia związanego z produkcją (4/14) </vt:lpstr>
      <vt:lpstr>Schematy wsparcia związanego z produkcją (5/14) </vt:lpstr>
      <vt:lpstr>Schematy wsparcia związanego z produkcją (6/14) </vt:lpstr>
      <vt:lpstr>Schematy wsparcia związanego z produkcją (7/14) </vt:lpstr>
      <vt:lpstr>Schematy wsparcia związanego z produkcją (8/14) </vt:lpstr>
      <vt:lpstr>Schematy wsparcia związanego z produkcją (9/14) </vt:lpstr>
      <vt:lpstr>Schematy wsparcia związanego z produkcją (10/14) </vt:lpstr>
      <vt:lpstr>Schematy wsparcia związanego z produkcją (11/14) </vt:lpstr>
      <vt:lpstr>Schematy wsparcia związanego z produkcją (12/14) </vt:lpstr>
      <vt:lpstr>Schematy wsparcia związanego z produkcją (13/14) </vt:lpstr>
      <vt:lpstr>Schematy wsparcia związanego z produkcją (14/14) </vt:lpstr>
      <vt:lpstr>Przejściowe wsparcie krajowe</vt:lpstr>
      <vt:lpstr>Przejściowe wsparcie krajowe (1/2) </vt:lpstr>
      <vt:lpstr>Przejściowe wsparcie krajowe (2/2) </vt:lpstr>
      <vt:lpstr>Dziękujemy za uwagę!</vt:lpstr>
    </vt:vector>
  </TitlesOfParts>
  <Company>ARiMR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ARiMR 10 lat WPR</dc:title>
  <dc:creator>wieteska. ewa</dc:creator>
  <cp:lastModifiedBy>ARiMR</cp:lastModifiedBy>
  <cp:revision>2678</cp:revision>
  <dcterms:created xsi:type="dcterms:W3CDTF">2006-09-01T12:33:04Z</dcterms:created>
  <dcterms:modified xsi:type="dcterms:W3CDTF">2015-01-28T15:12:11Z</dcterms:modified>
</cp:coreProperties>
</file>